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5" r:id="rId1"/>
  </p:sldMasterIdLst>
  <p:sldIdLst>
    <p:sldId id="256" r:id="rId2"/>
    <p:sldId id="257" r:id="rId3"/>
    <p:sldId id="258" r:id="rId4"/>
    <p:sldId id="259" r:id="rId5"/>
    <p:sldId id="260" r:id="rId6"/>
    <p:sldId id="261" r:id="rId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5"/>
    <p:restoredTop sz="94665"/>
  </p:normalViewPr>
  <p:slideViewPr>
    <p:cSldViewPr snapToGrid="0" snapToObjects="1">
      <p:cViewPr>
        <p:scale>
          <a:sx n="80" d="100"/>
          <a:sy n="80" d="100"/>
        </p:scale>
        <p:origin x="235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456813" y="4470403"/>
            <a:ext cx="4950338" cy="4022722"/>
          </a:xfrm>
        </p:spPr>
        <p:txBody>
          <a:bodyPr anchor="b">
            <a:normAutofit/>
          </a:bodyPr>
          <a:lstStyle>
            <a:lvl1pPr>
              <a:defRPr sz="4050"/>
            </a:lvl1pPr>
          </a:lstStyle>
          <a:p>
            <a:r>
              <a:rPr lang="fr-FR"/>
              <a:t>Modifiez le style du titre</a:t>
            </a:r>
            <a:endParaRPr lang="en-US" dirty="0"/>
          </a:p>
        </p:txBody>
      </p:sp>
      <p:sp>
        <p:nvSpPr>
          <p:cNvPr id="3" name="Subtitle 2"/>
          <p:cNvSpPr>
            <a:spLocks noGrp="1"/>
          </p:cNvSpPr>
          <p:nvPr>
            <p:ph type="subTitle" idx="1"/>
          </p:nvPr>
        </p:nvSpPr>
        <p:spPr>
          <a:xfrm>
            <a:off x="1456813" y="8493121"/>
            <a:ext cx="4950338" cy="2002281"/>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23789" y="7682060"/>
            <a:ext cx="1046605" cy="1389833"/>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17500" y="8052518"/>
            <a:ext cx="438734" cy="649111"/>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74853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56812" y="1083734"/>
            <a:ext cx="4943989" cy="5541404"/>
          </a:xfrm>
        </p:spPr>
        <p:txBody>
          <a:bodyPr anchor="ctr">
            <a:normAutofit/>
          </a:bodyPr>
          <a:lstStyle>
            <a:lvl1pPr algn="l">
              <a:defRPr sz="3600" b="0" cap="none"/>
            </a:lvl1pPr>
          </a:lstStyle>
          <a:p>
            <a:r>
              <a:rPr lang="fr-FR"/>
              <a:t>Modifiez le style du titre</a:t>
            </a:r>
            <a:endParaRPr lang="en-US" dirty="0"/>
          </a:p>
        </p:txBody>
      </p:sp>
      <p:sp>
        <p:nvSpPr>
          <p:cNvPr id="3" name="Text Placeholder 2"/>
          <p:cNvSpPr>
            <a:spLocks noGrp="1"/>
          </p:cNvSpPr>
          <p:nvPr>
            <p:ph type="body" idx="1"/>
          </p:nvPr>
        </p:nvSpPr>
        <p:spPr>
          <a:xfrm>
            <a:off x="1456812" y="7740526"/>
            <a:ext cx="4943989" cy="2765980"/>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5629382"/>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5767361"/>
            <a:ext cx="438734" cy="649111"/>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74723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41093" y="1083734"/>
            <a:ext cx="4582190" cy="5147733"/>
          </a:xfrm>
        </p:spPr>
        <p:txBody>
          <a:bodyPr anchor="ctr">
            <a:normAutofit/>
          </a:bodyPr>
          <a:lstStyle>
            <a:lvl1pPr algn="l">
              <a:defRPr sz="3600" b="0" cap="none"/>
            </a:lvl1pPr>
          </a:lstStyle>
          <a:p>
            <a:r>
              <a:rPr lang="fr-FR"/>
              <a:t>Modifiez le style du titre</a:t>
            </a:r>
            <a:endParaRPr lang="en-US" dirty="0"/>
          </a:p>
        </p:txBody>
      </p:sp>
      <p:sp>
        <p:nvSpPr>
          <p:cNvPr id="13" name="Text Placeholder 9"/>
          <p:cNvSpPr>
            <a:spLocks noGrp="1"/>
          </p:cNvSpPr>
          <p:nvPr>
            <p:ph type="body" sz="quarter" idx="13"/>
          </p:nvPr>
        </p:nvSpPr>
        <p:spPr>
          <a:xfrm>
            <a:off x="1811979" y="6231467"/>
            <a:ext cx="4240416" cy="677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1456812" y="7740526"/>
            <a:ext cx="4943989" cy="2765980"/>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44" y="5629382"/>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5767361"/>
            <a:ext cx="438734" cy="649111"/>
          </a:xfrm>
        </p:spPr>
        <p:txBody>
          <a:bodyPr/>
          <a:lstStyle/>
          <a:p>
            <a:fld id="{69E57DC2-970A-4B3E-BB1C-7A09969E49DF}" type="slidenum">
              <a:rPr lang="en-US" smtClean="0"/>
              <a:pPr/>
              <a:t>‹N°›</a:t>
            </a:fld>
            <a:endParaRPr lang="en-US" dirty="0"/>
          </a:p>
        </p:txBody>
      </p:sp>
      <p:sp>
        <p:nvSpPr>
          <p:cNvPr id="14" name="TextBox 13"/>
          <p:cNvSpPr txBox="1"/>
          <p:nvPr/>
        </p:nvSpPr>
        <p:spPr>
          <a:xfrm>
            <a:off x="1356238" y="1152009"/>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6127150" y="5164988"/>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5686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56812" y="4334936"/>
            <a:ext cx="4943989" cy="4844169"/>
          </a:xfrm>
        </p:spPr>
        <p:txBody>
          <a:bodyPr anchor="b">
            <a:normAutofit/>
          </a:bodyPr>
          <a:lstStyle>
            <a:lvl1pPr algn="l">
              <a:defRPr sz="3600" b="0"/>
            </a:lvl1pPr>
          </a:lstStyle>
          <a:p>
            <a:r>
              <a:rPr lang="fr-FR"/>
              <a:t>Modifiez le style du titre</a:t>
            </a:r>
            <a:endParaRPr lang="en-US" dirty="0"/>
          </a:p>
        </p:txBody>
      </p:sp>
      <p:sp>
        <p:nvSpPr>
          <p:cNvPr id="4" name="Text Placeholder 3"/>
          <p:cNvSpPr>
            <a:spLocks noGrp="1"/>
          </p:cNvSpPr>
          <p:nvPr>
            <p:ph type="body" sz="half" idx="2"/>
          </p:nvPr>
        </p:nvSpPr>
        <p:spPr>
          <a:xfrm>
            <a:off x="1456812" y="9211733"/>
            <a:ext cx="4943989" cy="129710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4" y="8730063"/>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8858824"/>
            <a:ext cx="438734" cy="649111"/>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89459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1641093" y="1083734"/>
            <a:ext cx="4582190" cy="5147733"/>
          </a:xfrm>
        </p:spPr>
        <p:txBody>
          <a:bodyPr anchor="ctr">
            <a:normAutofit/>
          </a:bodyPr>
          <a:lstStyle>
            <a:lvl1pPr algn="l">
              <a:defRPr sz="3600" b="0" cap="none"/>
            </a:lvl1pPr>
          </a:lstStyle>
          <a:p>
            <a:r>
              <a:rPr lang="fr-FR"/>
              <a:t>Modifiez le style du titre</a:t>
            </a:r>
            <a:endParaRPr lang="en-US" dirty="0"/>
          </a:p>
        </p:txBody>
      </p:sp>
      <p:sp>
        <p:nvSpPr>
          <p:cNvPr id="21" name="Text Placeholder 9"/>
          <p:cNvSpPr>
            <a:spLocks noGrp="1"/>
          </p:cNvSpPr>
          <p:nvPr>
            <p:ph type="body" sz="quarter" idx="13"/>
          </p:nvPr>
        </p:nvSpPr>
        <p:spPr>
          <a:xfrm>
            <a:off x="1456811" y="7721600"/>
            <a:ext cx="5016219" cy="149013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456811" y="9211733"/>
            <a:ext cx="5016219" cy="129710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44" y="8730063"/>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8858824"/>
            <a:ext cx="438734" cy="649111"/>
          </a:xfrm>
        </p:spPr>
        <p:txBody>
          <a:bodyPr/>
          <a:lstStyle/>
          <a:p>
            <a:fld id="{69E57DC2-970A-4B3E-BB1C-7A09969E49DF}" type="slidenum">
              <a:rPr lang="en-US" smtClean="0"/>
              <a:pPr/>
              <a:t>‹N°›</a:t>
            </a:fld>
            <a:endParaRPr lang="en-US" dirty="0"/>
          </a:p>
        </p:txBody>
      </p:sp>
      <p:sp>
        <p:nvSpPr>
          <p:cNvPr id="11" name="TextBox 10"/>
          <p:cNvSpPr txBox="1"/>
          <p:nvPr/>
        </p:nvSpPr>
        <p:spPr>
          <a:xfrm>
            <a:off x="1356238" y="1152009"/>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2" name="TextBox 11"/>
          <p:cNvSpPr txBox="1"/>
          <p:nvPr/>
        </p:nvSpPr>
        <p:spPr>
          <a:xfrm>
            <a:off x="6127150" y="5164988"/>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3335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56812" y="1115390"/>
            <a:ext cx="4943988" cy="5120036"/>
          </a:xfrm>
        </p:spPr>
        <p:txBody>
          <a:bodyPr anchor="ctr">
            <a:normAutofit/>
          </a:bodyPr>
          <a:lstStyle>
            <a:lvl1pPr algn="l">
              <a:defRPr sz="3600" b="0"/>
            </a:lvl1pPr>
          </a:lstStyle>
          <a:p>
            <a:r>
              <a:rPr lang="fr-FR"/>
              <a:t>Modifiez le style du titre</a:t>
            </a:r>
            <a:endParaRPr lang="en-US" dirty="0"/>
          </a:p>
        </p:txBody>
      </p:sp>
      <p:sp>
        <p:nvSpPr>
          <p:cNvPr id="21" name="Text Placeholder 9"/>
          <p:cNvSpPr>
            <a:spLocks noGrp="1"/>
          </p:cNvSpPr>
          <p:nvPr>
            <p:ph type="body" sz="quarter" idx="13"/>
          </p:nvPr>
        </p:nvSpPr>
        <p:spPr>
          <a:xfrm>
            <a:off x="1456812" y="7721600"/>
            <a:ext cx="4943989" cy="149013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456812" y="9211733"/>
            <a:ext cx="4943989" cy="129710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4" y="8730063"/>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8858824"/>
            <a:ext cx="438734" cy="649111"/>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12472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406726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8901" y="1115390"/>
            <a:ext cx="1242099" cy="9393452"/>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456812" y="1115390"/>
            <a:ext cx="3537261" cy="9393452"/>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96839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58901" y="1109529"/>
            <a:ext cx="4941899" cy="2277138"/>
          </a:xfrm>
        </p:spPr>
        <p:txBody>
          <a:bodyPr/>
          <a:lstStyle/>
          <a:p>
            <a:r>
              <a:rPr lang="fr-FR"/>
              <a:t>Modifiez le style du titre</a:t>
            </a:r>
            <a:endParaRPr lang="en-US" dirty="0"/>
          </a:p>
        </p:txBody>
      </p:sp>
      <p:sp>
        <p:nvSpPr>
          <p:cNvPr id="3" name="Content Placeholder 2"/>
          <p:cNvSpPr>
            <a:spLocks noGrp="1"/>
          </p:cNvSpPr>
          <p:nvPr>
            <p:ph idx="1"/>
          </p:nvPr>
        </p:nvSpPr>
        <p:spPr>
          <a:xfrm>
            <a:off x="1456812" y="3793067"/>
            <a:ext cx="4943989" cy="6715772"/>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30401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6812" y="3688110"/>
            <a:ext cx="4943989" cy="2611200"/>
          </a:xfrm>
        </p:spPr>
        <p:txBody>
          <a:bodyPr anchor="b"/>
          <a:lstStyle>
            <a:lvl1pPr algn="l">
              <a:defRPr sz="3000" b="0" cap="none"/>
            </a:lvl1pPr>
          </a:lstStyle>
          <a:p>
            <a:r>
              <a:rPr lang="fr-FR"/>
              <a:t>Modifiez le style du titre</a:t>
            </a:r>
            <a:endParaRPr lang="en-US" dirty="0"/>
          </a:p>
        </p:txBody>
      </p:sp>
      <p:sp>
        <p:nvSpPr>
          <p:cNvPr id="3" name="Text Placeholder 2"/>
          <p:cNvSpPr>
            <a:spLocks noGrp="1"/>
          </p:cNvSpPr>
          <p:nvPr>
            <p:ph type="body" idx="1"/>
          </p:nvPr>
        </p:nvSpPr>
        <p:spPr>
          <a:xfrm>
            <a:off x="1456812" y="6366933"/>
            <a:ext cx="4943989" cy="15296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4" y="5629382"/>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5767361"/>
            <a:ext cx="438734" cy="649111"/>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419732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456813" y="3798589"/>
            <a:ext cx="2398148" cy="6697595"/>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002981" y="3798589"/>
            <a:ext cx="2397820" cy="6697595"/>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383421" y="1400504"/>
            <a:ext cx="438734" cy="649111"/>
          </a:xfrm>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26579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699014" y="3958446"/>
            <a:ext cx="2155947"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456811" y="4982913"/>
            <a:ext cx="2398149" cy="5521250"/>
          </a:xfrm>
        </p:spPr>
        <p:txBody>
          <a:bodyPr>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242116" y="3952707"/>
            <a:ext cx="2154929"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000286" y="4977174"/>
            <a:ext cx="2396760" cy="5521250"/>
          </a:xfrm>
        </p:spPr>
        <p:txBody>
          <a:bodyPr>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383421" y="1400504"/>
            <a:ext cx="438734" cy="649111"/>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86781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58900" y="1109529"/>
            <a:ext cx="4941900" cy="2277138"/>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30357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54071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56811" y="793045"/>
            <a:ext cx="1972188" cy="1735666"/>
          </a:xfrm>
        </p:spPr>
        <p:txBody>
          <a:bodyPr anchor="b"/>
          <a:lstStyle>
            <a:lvl1pPr algn="l">
              <a:defRPr sz="1500" b="0"/>
            </a:lvl1pPr>
          </a:lstStyle>
          <a:p>
            <a:r>
              <a:rPr lang="fr-FR"/>
              <a:t>Modifiez le style du titre</a:t>
            </a:r>
            <a:endParaRPr lang="en-US" dirty="0"/>
          </a:p>
        </p:txBody>
      </p:sp>
      <p:sp>
        <p:nvSpPr>
          <p:cNvPr id="3" name="Content Placeholder 2"/>
          <p:cNvSpPr>
            <a:spLocks noGrp="1"/>
          </p:cNvSpPr>
          <p:nvPr>
            <p:ph idx="1"/>
          </p:nvPr>
        </p:nvSpPr>
        <p:spPr>
          <a:xfrm>
            <a:off x="3557620" y="793048"/>
            <a:ext cx="2843180" cy="9626601"/>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456811" y="2841979"/>
            <a:ext cx="1972188" cy="75776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411120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56812" y="8534400"/>
            <a:ext cx="4943989" cy="1007534"/>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1456812" y="1128827"/>
            <a:ext cx="4943989" cy="685328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6812" y="9541934"/>
            <a:ext cx="4943989" cy="87771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4" y="8730063"/>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8858824"/>
            <a:ext cx="438734" cy="649111"/>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41512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406400"/>
            <a:ext cx="1485900" cy="11802005"/>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5316" y="1332"/>
            <a:ext cx="1464204" cy="12182229"/>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37160" cy="1219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8900" y="1109529"/>
            <a:ext cx="4941900" cy="2277138"/>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6812" y="3793067"/>
            <a:ext cx="4943989" cy="69088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5829300" y="10906826"/>
            <a:ext cx="574785" cy="658082"/>
          </a:xfrm>
          <a:prstGeom prst="rect">
            <a:avLst/>
          </a:prstGeom>
        </p:spPr>
        <p:txBody>
          <a:bodyPr vert="horz" lIns="91440" tIns="45720" rIns="91440" bIns="45720" rtlCol="0" anchor="ctr"/>
          <a:lstStyle>
            <a:lvl1pPr algn="r">
              <a:defRPr sz="675">
                <a:solidFill>
                  <a:schemeClr val="tx1">
                    <a:tint val="75000"/>
                  </a:schemeClr>
                </a:solidFill>
              </a:defRPr>
            </a:lvl1pPr>
          </a:lstStyle>
          <a:p>
            <a:fld id="{87DE6118-2437-4B30-8E3C-4D2BE6020583}" type="datetimeFigureOut">
              <a:rPr lang="en-US" smtClean="0"/>
              <a:pPr/>
              <a:t>1/22/20</a:t>
            </a:fld>
            <a:endParaRPr lang="en-US" dirty="0"/>
          </a:p>
        </p:txBody>
      </p:sp>
      <p:sp>
        <p:nvSpPr>
          <p:cNvPr id="5" name="Footer Placeholder 4"/>
          <p:cNvSpPr>
            <a:spLocks noGrp="1"/>
          </p:cNvSpPr>
          <p:nvPr>
            <p:ph type="ftr" sz="quarter" idx="3"/>
          </p:nvPr>
        </p:nvSpPr>
        <p:spPr>
          <a:xfrm>
            <a:off x="1456811" y="10908106"/>
            <a:ext cx="4287366" cy="64911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83421" y="1400504"/>
            <a:ext cx="438734" cy="649111"/>
          </a:xfrm>
          <a:prstGeom prst="rect">
            <a:avLst/>
          </a:prstGeom>
        </p:spPr>
        <p:txBody>
          <a:bodyPr vert="horz" lIns="91440" tIns="45720" rIns="91440" bIns="45720" rtlCol="0" anchor="ctr"/>
          <a:lstStyle>
            <a:lvl1pPr algn="r">
              <a:defRPr sz="1500">
                <a:solidFill>
                  <a:srgbClr val="FEFFFF"/>
                </a:solidFill>
              </a:defRPr>
            </a:lvl1p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696437462"/>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Lst>
  <p:txStyles>
    <p:titleStyle>
      <a:lvl1pPr algn="l" defTabSz="342900" rtl="0" eaLnBrk="1" latinLnBrk="0" hangingPunct="1">
        <a:spcBef>
          <a:spcPct val="0"/>
        </a:spcBef>
        <a:buNone/>
        <a:defRPr sz="27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32" userDrawn="1">
          <p15:clr>
            <a:srgbClr val="F26B43"/>
          </p15:clr>
        </p15:guide>
        <p15:guide id="2" orient="horz" pos="2560" userDrawn="1">
          <p15:clr>
            <a:srgbClr val="F26B43"/>
          </p15:clr>
        </p15:guide>
        <p15:guide id="3" orient="horz" pos="6571" userDrawn="1">
          <p15:clr>
            <a:srgbClr val="F26B43"/>
          </p15:clr>
        </p15:guide>
        <p15:guide id="4" orient="horz" pos="768" userDrawn="1">
          <p15:clr>
            <a:srgbClr val="F26B43"/>
          </p15:clr>
        </p15:guide>
        <p15:guide id="5" orient="horz" pos="2688" userDrawn="1">
          <p15:clr>
            <a:srgbClr val="F26B43"/>
          </p15:clr>
        </p15:guide>
        <p15:guide id="6" pos="3888" userDrawn="1">
          <p15:clr>
            <a:srgbClr val="F26B43"/>
          </p15:clr>
        </p15:guide>
        <p15:guide id="7" pos="527" userDrawn="1">
          <p15:clr>
            <a:srgbClr val="F26B43"/>
          </p15:clr>
        </p15:guide>
        <p15:guide id="8" pos="4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anaensaia.org/agenda/123eme-assemblee-generale-de-l-anaensaia-5906?langue=fr" TargetMode="Externa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hyperlink" Target="https://www.lequai-auxerre.com/"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events/2432324610210021/" TargetMode="External"/><Relationship Id="rId2" Type="http://schemas.openxmlformats.org/officeDocument/2006/relationships/hyperlink" Target="https://www.anaensaia.org/shortUrl/fO4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otelducygne-auxerre.com/" TargetMode="External"/><Relationship Id="rId2" Type="http://schemas.openxmlformats.org/officeDocument/2006/relationships/hyperlink" Target="https://www.accorhotels.com/fr/hotel-A1B9-ibis-styles-auxerre-nord/index.shtml?dateIn=2019-10-29&amp;nights=1&amp;compositions=2&amp;stayplus=false" TargetMode="External"/><Relationship Id="rId1" Type="http://schemas.openxmlformats.org/officeDocument/2006/relationships/slideLayout" Target="../slideLayouts/slideLayout2.xml"/><Relationship Id="rId5" Type="http://schemas.openxmlformats.org/officeDocument/2006/relationships/hyperlink" Target="http://www.accorhotels.com/" TargetMode="External"/><Relationship Id="rId4" Type="http://schemas.openxmlformats.org/officeDocument/2006/relationships/hyperlink" Target="http://www.hotelducommerce-auxerre.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auxerre horloge&quot;">
            <a:extLst>
              <a:ext uri="{FF2B5EF4-FFF2-40B4-BE49-F238E27FC236}">
                <a16:creationId xmlns:a16="http://schemas.microsoft.com/office/drawing/2014/main" id="{C205169B-19BD-1346-BD7C-E510ADE2BD7B}"/>
              </a:ext>
            </a:extLst>
          </p:cNvPr>
          <p:cNvPicPr/>
          <p:nvPr/>
        </p:nvPicPr>
        <p:blipFill rotWithShape="1">
          <a:blip r:embed="rId2">
            <a:extLst>
              <a:ext uri="{28A0092B-C50C-407E-A947-70E740481C1C}">
                <a14:useLocalDpi xmlns:a14="http://schemas.microsoft.com/office/drawing/2010/main"/>
              </a:ext>
            </a:extLst>
          </a:blip>
          <a:srcRect/>
          <a:stretch/>
        </p:blipFill>
        <p:spPr bwMode="auto">
          <a:xfrm>
            <a:off x="503072" y="436638"/>
            <a:ext cx="4032250" cy="5880100"/>
          </a:xfrm>
          <a:prstGeom prst="rect">
            <a:avLst/>
          </a:prstGeom>
          <a:ln>
            <a:noFill/>
          </a:ln>
          <a:effectLst>
            <a:softEdge rad="112500"/>
          </a:effectLst>
          <a:extLst>
            <a:ext uri="{53640926-AAD7-44D8-BBD7-CCE9431645EC}">
              <a14:shadowObscured xmlns:a14="http://schemas.microsoft.com/office/drawing/2010/main"/>
            </a:ext>
          </a:extLst>
        </p:spPr>
      </p:pic>
      <p:sp>
        <p:nvSpPr>
          <p:cNvPr id="5" name="ZoneTexte 4">
            <a:extLst>
              <a:ext uri="{FF2B5EF4-FFF2-40B4-BE49-F238E27FC236}">
                <a16:creationId xmlns:a16="http://schemas.microsoft.com/office/drawing/2014/main" id="{0EBDFFC7-9411-6C4A-B677-A6AE25AEBE77}"/>
              </a:ext>
            </a:extLst>
          </p:cNvPr>
          <p:cNvSpPr txBox="1"/>
          <p:nvPr/>
        </p:nvSpPr>
        <p:spPr>
          <a:xfrm>
            <a:off x="4788569" y="436638"/>
            <a:ext cx="1804736" cy="107721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u="sng" dirty="0"/>
              <a:t>PROGRAMME</a:t>
            </a:r>
          </a:p>
          <a:p>
            <a:pPr algn="ctr"/>
            <a:endParaRPr lang="fr-FR" sz="1300" dirty="0"/>
          </a:p>
          <a:p>
            <a:pPr algn="ctr"/>
            <a:endParaRPr lang="fr-FR" sz="1300" b="1" u="sng" cap="all" dirty="0"/>
          </a:p>
          <a:p>
            <a:pPr algn="ctr"/>
            <a:r>
              <a:rPr lang="fr-FR" sz="1300" b="1" u="sng" cap="all" dirty="0"/>
              <a:t>Vendredi 03 AVRIL</a:t>
            </a:r>
            <a:endParaRPr lang="fr-FR" sz="1300" b="1" cap="all" dirty="0"/>
          </a:p>
          <a:p>
            <a:pPr algn="ctr"/>
            <a:r>
              <a:rPr lang="fr-FR" sz="1300" b="1" cap="all" dirty="0"/>
              <a:t> </a:t>
            </a:r>
          </a:p>
          <a:p>
            <a:pPr algn="ctr"/>
            <a:r>
              <a:rPr lang="fr-FR" sz="1300" cap="all" dirty="0"/>
              <a:t>A partir de 19h30 : Retrouvailles</a:t>
            </a:r>
          </a:p>
          <a:p>
            <a:pPr algn="ctr"/>
            <a:r>
              <a:rPr lang="fr-FR" sz="1300" cap="all" dirty="0"/>
              <a:t> </a:t>
            </a:r>
            <a:r>
              <a:rPr lang="fr-FR" sz="1300" i="1" cap="all" dirty="0"/>
              <a:t>AU Quai</a:t>
            </a:r>
          </a:p>
          <a:p>
            <a:pPr algn="ctr"/>
            <a:r>
              <a:rPr lang="fr-FR" sz="1300" i="1" cap="all" dirty="0"/>
              <a:t>4, Place Saint-Nicolas, 89000 Auxerre</a:t>
            </a:r>
            <a:r>
              <a:rPr lang="fr-FR" sz="1300" b="1" cap="all" dirty="0"/>
              <a:t> </a:t>
            </a:r>
          </a:p>
          <a:p>
            <a:pPr algn="ctr"/>
            <a:r>
              <a:rPr lang="fr-FR" sz="1300" b="1" cap="all" dirty="0"/>
              <a:t> </a:t>
            </a:r>
          </a:p>
          <a:p>
            <a:pPr algn="ctr"/>
            <a:r>
              <a:rPr lang="fr-FR" sz="1300" b="1" cap="all" dirty="0"/>
              <a:t> </a:t>
            </a:r>
          </a:p>
          <a:p>
            <a:pPr algn="ctr"/>
            <a:r>
              <a:rPr lang="fr-FR" sz="1300" b="1" u="sng" cap="all" dirty="0"/>
              <a:t>Samedi 04 AVRIL</a:t>
            </a:r>
            <a:endParaRPr lang="fr-FR" sz="1300" b="1" cap="all" dirty="0"/>
          </a:p>
          <a:p>
            <a:pPr algn="ctr"/>
            <a:r>
              <a:rPr lang="fr-FR" sz="1300" b="1" cap="all" dirty="0"/>
              <a:t> </a:t>
            </a:r>
          </a:p>
          <a:p>
            <a:pPr algn="ctr"/>
            <a:r>
              <a:rPr lang="fr-FR" sz="1300" cap="all" dirty="0"/>
              <a:t>10h15 – 12h : Visite Yoplait </a:t>
            </a:r>
            <a:r>
              <a:rPr lang="fr-FR" sz="1300" cap="all" dirty="0" err="1"/>
              <a:t>Monéteau</a:t>
            </a:r>
            <a:endParaRPr lang="fr-FR" sz="1300" cap="all" dirty="0"/>
          </a:p>
          <a:p>
            <a:pPr algn="ctr"/>
            <a:r>
              <a:rPr lang="fr-FR" sz="1300" cap="all" dirty="0"/>
              <a:t>ou</a:t>
            </a:r>
          </a:p>
          <a:p>
            <a:pPr algn="ctr"/>
            <a:r>
              <a:rPr lang="fr-FR" sz="1300" cap="all" dirty="0"/>
              <a:t>Visite des cryptes de l’abbaye St Germain</a:t>
            </a:r>
          </a:p>
          <a:p>
            <a:pPr algn="ctr"/>
            <a:r>
              <a:rPr lang="fr-FR" sz="1300" cap="all" dirty="0"/>
              <a:t>Auxerre</a:t>
            </a:r>
          </a:p>
          <a:p>
            <a:pPr algn="ctr"/>
            <a:r>
              <a:rPr lang="fr-FR" sz="1300" cap="all" dirty="0"/>
              <a:t> </a:t>
            </a:r>
          </a:p>
          <a:p>
            <a:pPr algn="ctr"/>
            <a:r>
              <a:rPr lang="fr-FR" sz="1300" cap="all" dirty="0"/>
              <a:t>12h30 : Déjeuner </a:t>
            </a:r>
            <a:r>
              <a:rPr lang="fr-FR" sz="1300" i="1" cap="all" dirty="0"/>
              <a:t>au restaurant L’ERABLE</a:t>
            </a:r>
          </a:p>
          <a:p>
            <a:pPr algn="ctr"/>
            <a:r>
              <a:rPr lang="fr-FR" sz="1300" i="1" cap="all" dirty="0"/>
              <a:t>22 RUE DE LA CHAPELLE, MONETEAU</a:t>
            </a:r>
          </a:p>
          <a:p>
            <a:pPr algn="ctr"/>
            <a:r>
              <a:rPr lang="fr-FR" sz="1300" cap="all" dirty="0"/>
              <a:t> </a:t>
            </a:r>
          </a:p>
          <a:p>
            <a:pPr algn="ctr"/>
            <a:r>
              <a:rPr lang="fr-FR" sz="1300" cap="all" dirty="0"/>
              <a:t>14h30 : Tournée forestière ou visite libre d’Auxerre</a:t>
            </a:r>
          </a:p>
          <a:p>
            <a:pPr algn="ctr"/>
            <a:r>
              <a:rPr lang="fr-FR" sz="1300" cap="all" dirty="0"/>
              <a:t> </a:t>
            </a:r>
          </a:p>
          <a:p>
            <a:pPr algn="ctr"/>
            <a:r>
              <a:rPr lang="fr-FR" sz="1300" cap="all" dirty="0"/>
              <a:t>17h Visite du domaine </a:t>
            </a:r>
            <a:r>
              <a:rPr lang="fr-FR" sz="1300" cap="all" dirty="0" err="1"/>
              <a:t>Courtault</a:t>
            </a:r>
            <a:endParaRPr lang="fr-FR" sz="1300" cap="all" dirty="0"/>
          </a:p>
          <a:p>
            <a:pPr algn="ctr"/>
            <a:r>
              <a:rPr lang="fr-FR" sz="1300" cap="all" dirty="0"/>
              <a:t> </a:t>
            </a:r>
            <a:r>
              <a:rPr lang="fr-FR" sz="1300" i="1" cap="all" dirty="0"/>
              <a:t>1, rue de Montfort 89600 </a:t>
            </a:r>
            <a:r>
              <a:rPr lang="fr-FR" sz="1300" i="1" cap="all" dirty="0" err="1"/>
              <a:t>Lignorelles</a:t>
            </a:r>
            <a:endParaRPr lang="fr-FR" sz="1300" i="1" cap="all" dirty="0"/>
          </a:p>
          <a:p>
            <a:pPr algn="ctr"/>
            <a:r>
              <a:rPr lang="fr-FR" sz="1300" cap="all" dirty="0"/>
              <a:t> </a:t>
            </a:r>
          </a:p>
          <a:p>
            <a:pPr algn="ctr"/>
            <a:r>
              <a:rPr lang="fr-FR" sz="1300" cap="all" dirty="0"/>
              <a:t>19h30 Soirée de Gala au château de </a:t>
            </a:r>
            <a:r>
              <a:rPr lang="fr-FR" sz="1300" cap="all" dirty="0" err="1"/>
              <a:t>Villefargeau</a:t>
            </a:r>
            <a:r>
              <a:rPr lang="fr-FR" sz="1300" cap="all" dirty="0"/>
              <a:t> </a:t>
            </a:r>
          </a:p>
          <a:p>
            <a:pPr algn="ctr"/>
            <a:r>
              <a:rPr lang="fr-FR" sz="1300" cap="all" dirty="0"/>
              <a:t> </a:t>
            </a:r>
          </a:p>
          <a:p>
            <a:pPr algn="ctr"/>
            <a:r>
              <a:rPr lang="fr-FR" sz="1300" cap="all" dirty="0"/>
              <a:t> </a:t>
            </a:r>
          </a:p>
          <a:p>
            <a:pPr algn="ctr"/>
            <a:r>
              <a:rPr lang="fr-FR" sz="1300" b="1" u="sng" cap="all" dirty="0"/>
              <a:t>Dimanche 05 AVRIL</a:t>
            </a:r>
            <a:endParaRPr lang="fr-FR" sz="1300" b="1" cap="all" dirty="0"/>
          </a:p>
          <a:p>
            <a:pPr algn="ctr"/>
            <a:r>
              <a:rPr lang="fr-FR" sz="1300" b="1" cap="all" dirty="0"/>
              <a:t> </a:t>
            </a:r>
          </a:p>
          <a:p>
            <a:pPr algn="ctr"/>
            <a:r>
              <a:rPr lang="fr-FR" sz="1300" cap="all" dirty="0"/>
              <a:t>10h00 : AG</a:t>
            </a:r>
          </a:p>
          <a:p>
            <a:pPr algn="ctr"/>
            <a:r>
              <a:rPr lang="fr-FR" sz="1300" cap="all" dirty="0"/>
              <a:t>12H30 : BRUNCH</a:t>
            </a:r>
          </a:p>
          <a:p>
            <a:pPr algn="ctr"/>
            <a:r>
              <a:rPr lang="fr-FR" sz="1300" dirty="0"/>
              <a:t>(</a:t>
            </a:r>
            <a:r>
              <a:rPr lang="fr-FR" sz="1300" i="1" dirty="0"/>
              <a:t>Château de </a:t>
            </a:r>
            <a:r>
              <a:rPr lang="fr-FR" sz="1300" i="1" dirty="0" err="1"/>
              <a:t>Villefargeau</a:t>
            </a:r>
            <a:r>
              <a:rPr lang="fr-FR" sz="1300" dirty="0"/>
              <a:t>) </a:t>
            </a:r>
          </a:p>
        </p:txBody>
      </p:sp>
      <p:sp>
        <p:nvSpPr>
          <p:cNvPr id="6" name="ZoneTexte 5">
            <a:extLst>
              <a:ext uri="{FF2B5EF4-FFF2-40B4-BE49-F238E27FC236}">
                <a16:creationId xmlns:a16="http://schemas.microsoft.com/office/drawing/2014/main" id="{FAA675B1-AB8E-1C4F-BDAC-57F4779829FF}"/>
              </a:ext>
            </a:extLst>
          </p:cNvPr>
          <p:cNvSpPr txBox="1"/>
          <p:nvPr/>
        </p:nvSpPr>
        <p:spPr>
          <a:xfrm>
            <a:off x="1027865" y="6737679"/>
            <a:ext cx="3358482" cy="1723549"/>
          </a:xfrm>
          <a:prstGeom prst="rect">
            <a:avLst/>
          </a:prstGeom>
          <a:noFill/>
        </p:spPr>
        <p:txBody>
          <a:bodyPr wrap="square" rtlCol="0">
            <a:spAutoFit/>
          </a:bodyPr>
          <a:lstStyle/>
          <a:p>
            <a:pPr algn="ctr"/>
            <a:r>
              <a:rPr lang="fr-FR" sz="2800" dirty="0"/>
              <a:t>WEEKEND DE PRINTEMPS</a:t>
            </a:r>
          </a:p>
          <a:p>
            <a:pPr algn="ctr"/>
            <a:endParaRPr lang="fr-FR" sz="1200" dirty="0"/>
          </a:p>
          <a:p>
            <a:pPr algn="ctr"/>
            <a:r>
              <a:rPr lang="fr-FR" dirty="0"/>
              <a:t>123 ÈME ASSEMBLÉE GÉNÉRALE</a:t>
            </a:r>
          </a:p>
        </p:txBody>
      </p:sp>
      <p:sp>
        <p:nvSpPr>
          <p:cNvPr id="7" name="ZoneTexte 6">
            <a:extLst>
              <a:ext uri="{FF2B5EF4-FFF2-40B4-BE49-F238E27FC236}">
                <a16:creationId xmlns:a16="http://schemas.microsoft.com/office/drawing/2014/main" id="{CF6E8C0F-422D-814E-8627-E18E2C46B7B6}"/>
              </a:ext>
            </a:extLst>
          </p:cNvPr>
          <p:cNvSpPr txBox="1"/>
          <p:nvPr/>
        </p:nvSpPr>
        <p:spPr>
          <a:xfrm>
            <a:off x="1027865" y="8309806"/>
            <a:ext cx="3358482" cy="1200329"/>
          </a:xfrm>
          <a:prstGeom prst="rect">
            <a:avLst/>
          </a:prstGeom>
          <a:noFill/>
        </p:spPr>
        <p:txBody>
          <a:bodyPr wrap="square" rtlCol="0">
            <a:spAutoFit/>
          </a:bodyPr>
          <a:lstStyle/>
          <a:p>
            <a:pPr algn="ctr"/>
            <a:r>
              <a:rPr lang="fr-FR" dirty="0"/>
              <a:t>----------</a:t>
            </a:r>
          </a:p>
          <a:p>
            <a:pPr algn="ctr"/>
            <a:r>
              <a:rPr lang="fr-FR" dirty="0"/>
              <a:t>Du 3 avril au 5 avril 2020</a:t>
            </a:r>
          </a:p>
          <a:p>
            <a:pPr algn="ctr"/>
            <a:r>
              <a:rPr lang="fr-FR" dirty="0"/>
              <a:t>---------</a:t>
            </a:r>
          </a:p>
          <a:p>
            <a:pPr algn="ctr"/>
            <a:r>
              <a:rPr lang="fr-FR" dirty="0"/>
              <a:t>AUXERRE</a:t>
            </a:r>
          </a:p>
        </p:txBody>
      </p:sp>
      <p:pic>
        <p:nvPicPr>
          <p:cNvPr id="9" name="Image 8">
            <a:extLst>
              <a:ext uri="{FF2B5EF4-FFF2-40B4-BE49-F238E27FC236}">
                <a16:creationId xmlns:a16="http://schemas.microsoft.com/office/drawing/2014/main" id="{7549CC01-117C-CD4B-A57C-D112554429CD}"/>
              </a:ext>
            </a:extLst>
          </p:cNvPr>
          <p:cNvPicPr>
            <a:picLocks noChangeAspect="1"/>
          </p:cNvPicPr>
          <p:nvPr/>
        </p:nvPicPr>
        <p:blipFill>
          <a:blip r:embed="rId3"/>
          <a:stretch>
            <a:fillRect/>
          </a:stretch>
        </p:blipFill>
        <p:spPr>
          <a:xfrm>
            <a:off x="1759328" y="9894056"/>
            <a:ext cx="1900321" cy="1043183"/>
          </a:xfrm>
          <a:prstGeom prst="rect">
            <a:avLst/>
          </a:prstGeom>
        </p:spPr>
      </p:pic>
      <p:pic>
        <p:nvPicPr>
          <p:cNvPr id="11" name="Image 10">
            <a:extLst>
              <a:ext uri="{FF2B5EF4-FFF2-40B4-BE49-F238E27FC236}">
                <a16:creationId xmlns:a16="http://schemas.microsoft.com/office/drawing/2014/main" id="{CA6BAC93-8B15-754B-8D4A-A1C5B7622387}"/>
              </a:ext>
            </a:extLst>
          </p:cNvPr>
          <p:cNvPicPr>
            <a:picLocks noChangeAspect="1"/>
          </p:cNvPicPr>
          <p:nvPr/>
        </p:nvPicPr>
        <p:blipFill>
          <a:blip r:embed="rId4"/>
          <a:stretch>
            <a:fillRect/>
          </a:stretch>
        </p:blipFill>
        <p:spPr>
          <a:xfrm>
            <a:off x="506352" y="11783108"/>
            <a:ext cx="292767" cy="292767"/>
          </a:xfrm>
          <a:prstGeom prst="rect">
            <a:avLst/>
          </a:prstGeom>
        </p:spPr>
      </p:pic>
      <p:sp>
        <p:nvSpPr>
          <p:cNvPr id="14" name="Rectangle 13">
            <a:extLst>
              <a:ext uri="{FF2B5EF4-FFF2-40B4-BE49-F238E27FC236}">
                <a16:creationId xmlns:a16="http://schemas.microsoft.com/office/drawing/2014/main" id="{DAC04FF8-A0C2-484B-8800-B2BC464D015B}"/>
              </a:ext>
            </a:extLst>
          </p:cNvPr>
          <p:cNvSpPr/>
          <p:nvPr/>
        </p:nvSpPr>
        <p:spPr>
          <a:xfrm>
            <a:off x="799119" y="11814918"/>
            <a:ext cx="4402534" cy="276999"/>
          </a:xfrm>
          <a:prstGeom prst="rect">
            <a:avLst/>
          </a:prstGeom>
        </p:spPr>
        <p:txBody>
          <a:bodyPr wrap="square">
            <a:spAutoFit/>
          </a:bodyPr>
          <a:lstStyle/>
          <a:p>
            <a:r>
              <a:rPr lang="fr-FR" sz="1200" dirty="0"/>
              <a:t>https://</a:t>
            </a:r>
            <a:r>
              <a:rPr lang="fr-FR" sz="1200" dirty="0" err="1"/>
              <a:t>www.facebook.com</a:t>
            </a:r>
            <a:r>
              <a:rPr lang="fr-FR" sz="1200" dirty="0"/>
              <a:t>/</a:t>
            </a:r>
            <a:r>
              <a:rPr lang="fr-FR" sz="1200" dirty="0" err="1"/>
              <a:t>events</a:t>
            </a:r>
            <a:r>
              <a:rPr lang="fr-FR" sz="1200" dirty="0"/>
              <a:t>/391217614884862/</a:t>
            </a:r>
          </a:p>
        </p:txBody>
      </p:sp>
      <p:sp>
        <p:nvSpPr>
          <p:cNvPr id="15" name="ZoneTexte 14">
            <a:extLst>
              <a:ext uri="{FF2B5EF4-FFF2-40B4-BE49-F238E27FC236}">
                <a16:creationId xmlns:a16="http://schemas.microsoft.com/office/drawing/2014/main" id="{59C749C7-0070-024D-83B0-53E21E83C0E4}"/>
              </a:ext>
            </a:extLst>
          </p:cNvPr>
          <p:cNvSpPr txBox="1"/>
          <p:nvPr/>
        </p:nvSpPr>
        <p:spPr>
          <a:xfrm>
            <a:off x="991884" y="11028120"/>
            <a:ext cx="3660327" cy="815608"/>
          </a:xfrm>
          <a:prstGeom prst="rect">
            <a:avLst/>
          </a:prstGeom>
          <a:noFill/>
        </p:spPr>
        <p:txBody>
          <a:bodyPr wrap="square" rtlCol="0">
            <a:spAutoFit/>
          </a:bodyPr>
          <a:lstStyle/>
          <a:p>
            <a:pPr algn="ctr"/>
            <a:r>
              <a:rPr lang="fr-FR" sz="1400" i="1" dirty="0">
                <a:hlinkClick r:id="rId5"/>
              </a:rPr>
              <a:t>INSCRIPTIONS sur le site de l’</a:t>
            </a:r>
            <a:r>
              <a:rPr lang="fr-FR" sz="1400" i="1" dirty="0" err="1">
                <a:hlinkClick r:id="rId5"/>
              </a:rPr>
              <a:t>Anaensaia</a:t>
            </a:r>
            <a:r>
              <a:rPr lang="fr-FR" sz="1400" i="1" dirty="0"/>
              <a:t> ou par retour du bulletin ci-joint</a:t>
            </a:r>
          </a:p>
          <a:p>
            <a:pPr algn="ctr"/>
            <a:endParaRPr lang="fr-FR" sz="300" i="1" dirty="0"/>
          </a:p>
          <a:p>
            <a:pPr algn="ctr"/>
            <a:r>
              <a:rPr lang="fr-FR" sz="1400" i="1" dirty="0"/>
              <a:t>Contact : </a:t>
            </a:r>
            <a:r>
              <a:rPr lang="fr-FR" sz="1400" i="1" dirty="0" err="1"/>
              <a:t>anaensaia@uniagro.fr</a:t>
            </a:r>
            <a:endParaRPr lang="fr-FR" sz="1400" i="1" dirty="0"/>
          </a:p>
        </p:txBody>
      </p:sp>
    </p:spTree>
    <p:extLst>
      <p:ext uri="{BB962C8B-B14F-4D97-AF65-F5344CB8AC3E}">
        <p14:creationId xmlns:p14="http://schemas.microsoft.com/office/powerpoint/2010/main" val="202322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29141-BFBA-5B44-A7BF-29650328A692}"/>
              </a:ext>
            </a:extLst>
          </p:cNvPr>
          <p:cNvSpPr>
            <a:spLocks noGrp="1"/>
          </p:cNvSpPr>
          <p:nvPr>
            <p:ph type="title"/>
          </p:nvPr>
        </p:nvSpPr>
        <p:spPr>
          <a:xfrm>
            <a:off x="1507027" y="1382245"/>
            <a:ext cx="4941899" cy="655103"/>
          </a:xfrm>
        </p:spPr>
        <p:txBody>
          <a:bodyPr/>
          <a:lstStyle/>
          <a:p>
            <a:pPr algn="ctr"/>
            <a:r>
              <a:rPr lang="fr-FR" dirty="0"/>
              <a:t>LE MOT DU PRESIDENT</a:t>
            </a:r>
          </a:p>
        </p:txBody>
      </p:sp>
      <p:pic>
        <p:nvPicPr>
          <p:cNvPr id="6" name="Image 5">
            <a:extLst>
              <a:ext uri="{FF2B5EF4-FFF2-40B4-BE49-F238E27FC236}">
                <a16:creationId xmlns:a16="http://schemas.microsoft.com/office/drawing/2014/main" id="{1D62BB9D-DD54-3C48-8141-484D6BD180E8}"/>
              </a:ext>
            </a:extLst>
          </p:cNvPr>
          <p:cNvPicPr>
            <a:picLocks noChangeAspect="1"/>
          </p:cNvPicPr>
          <p:nvPr/>
        </p:nvPicPr>
        <p:blipFill>
          <a:blip r:embed="rId2"/>
          <a:stretch>
            <a:fillRect/>
          </a:stretch>
        </p:blipFill>
        <p:spPr>
          <a:xfrm>
            <a:off x="5141259" y="11129963"/>
            <a:ext cx="1418753" cy="778826"/>
          </a:xfrm>
          <a:prstGeom prst="rect">
            <a:avLst/>
          </a:prstGeom>
          <a:ln>
            <a:noFill/>
          </a:ln>
          <a:effectLst>
            <a:softEdge rad="50800"/>
          </a:effectLst>
        </p:spPr>
      </p:pic>
      <p:sp>
        <p:nvSpPr>
          <p:cNvPr id="8" name="ZoneTexte 7">
            <a:extLst>
              <a:ext uri="{FF2B5EF4-FFF2-40B4-BE49-F238E27FC236}">
                <a16:creationId xmlns:a16="http://schemas.microsoft.com/office/drawing/2014/main" id="{E86F7309-B64F-EE41-B248-A9EEBFE6BBDD}"/>
              </a:ext>
            </a:extLst>
          </p:cNvPr>
          <p:cNvSpPr txBox="1"/>
          <p:nvPr/>
        </p:nvSpPr>
        <p:spPr>
          <a:xfrm>
            <a:off x="711160" y="2495061"/>
            <a:ext cx="5848852" cy="8956298"/>
          </a:xfrm>
          <a:prstGeom prst="rect">
            <a:avLst/>
          </a:prstGeom>
          <a:noFill/>
        </p:spPr>
        <p:txBody>
          <a:bodyPr wrap="square" rtlCol="0">
            <a:spAutoFit/>
          </a:bodyPr>
          <a:lstStyle/>
          <a:p>
            <a:pPr algn="just"/>
            <a:r>
              <a:rPr lang="fr-FR" sz="1600" dirty="0"/>
              <a:t>Chères anciennes, chers anciens,</a:t>
            </a:r>
          </a:p>
          <a:p>
            <a:pPr algn="just"/>
            <a:endParaRPr lang="fr-FR" sz="1600" dirty="0"/>
          </a:p>
          <a:p>
            <a:pPr algn="just"/>
            <a:r>
              <a:rPr lang="fr-FR" sz="1600" dirty="0"/>
              <a:t>C’est avec grand plaisir que l’</a:t>
            </a:r>
            <a:r>
              <a:rPr lang="fr-FR" sz="1600" dirty="0" err="1"/>
              <a:t>Anaensaia</a:t>
            </a:r>
            <a:r>
              <a:rPr lang="fr-FR" sz="1600" dirty="0"/>
              <a:t> vous convie à sa 123ème Assemblée Générale. Une nouvelle occasion pour notre réseau d’ingénieurs du vivant de partager un moment convivial autour d’un programme alléchant concocté par des bénévoles de la région d’Auxerre qu’il convient de remercier chaleureusement.</a:t>
            </a:r>
          </a:p>
          <a:p>
            <a:pPr algn="just"/>
            <a:endParaRPr lang="fr-FR" sz="1600" dirty="0"/>
          </a:p>
          <a:p>
            <a:pPr algn="just"/>
            <a:r>
              <a:rPr lang="fr-FR" sz="1600" dirty="0"/>
              <a:t>Grâce à eux et au soutien de quelques partenaires, nous vous proposons cette parenthèse bourguignonne où nous découvrirons la production industrielle de produits laitiers, la gestion d’espaces forestiers, le patrimoine culturel et historique riche de la ville et son vignoble mythique.</a:t>
            </a:r>
          </a:p>
          <a:p>
            <a:pPr algn="just"/>
            <a:r>
              <a:rPr lang="fr-FR" sz="1600" dirty="0"/>
              <a:t>Les amateurs de gastronomie et les « gens de la nuit » ne seront pas en reste avec une belle soirée de gala, point d’orgue du weekend, dans un magnifique château du XVIIème.</a:t>
            </a:r>
          </a:p>
          <a:p>
            <a:pPr algn="just"/>
            <a:endParaRPr lang="fr-FR" sz="1600" dirty="0"/>
          </a:p>
          <a:p>
            <a:pPr algn="just"/>
            <a:r>
              <a:rPr lang="fr-FR" sz="1600" dirty="0"/>
              <a:t>Ces retrouvailles annuelles seront également une opportunité de faire un bilan de nos activités associatives, de prendre la mesure de l’engagement de nos membres et de se projeter dans les chantiers de demain. Votre présence et votre contribution sont importantes pour nous et reflètent un attachement fort à notre amicale.</a:t>
            </a:r>
          </a:p>
          <a:p>
            <a:pPr algn="just"/>
            <a:endParaRPr lang="fr-FR" sz="1600" dirty="0"/>
          </a:p>
          <a:p>
            <a:pPr algn="just"/>
            <a:r>
              <a:rPr lang="fr-FR" sz="1600" dirty="0"/>
              <a:t>Venez donc visiter, échanger, festoyer, autour des spécialités culinaires de la région et d’un bon Chablis, dans l’ambiance bienveillante du réseau des anciens de l’ENSAIA.</a:t>
            </a:r>
          </a:p>
          <a:p>
            <a:pPr algn="just"/>
            <a:endParaRPr lang="fr-FR" sz="1600" dirty="0"/>
          </a:p>
          <a:p>
            <a:pPr algn="just"/>
            <a:r>
              <a:rPr lang="fr-FR" sz="1600" i="1" dirty="0"/>
              <a:t>Adrien LACROIX</a:t>
            </a:r>
          </a:p>
          <a:p>
            <a:pPr algn="just"/>
            <a:r>
              <a:rPr lang="fr-FR" sz="1600" i="1" dirty="0"/>
              <a:t>Président ANAENSAIA</a:t>
            </a:r>
          </a:p>
          <a:p>
            <a:pPr algn="just"/>
            <a:endParaRPr lang="fr-FR" sz="1600" dirty="0"/>
          </a:p>
        </p:txBody>
      </p:sp>
    </p:spTree>
    <p:extLst>
      <p:ext uri="{BB962C8B-B14F-4D97-AF65-F5344CB8AC3E}">
        <p14:creationId xmlns:p14="http://schemas.microsoft.com/office/powerpoint/2010/main" val="408562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29141-BFBA-5B44-A7BF-29650328A692}"/>
              </a:ext>
            </a:extLst>
          </p:cNvPr>
          <p:cNvSpPr>
            <a:spLocks noGrp="1"/>
          </p:cNvSpPr>
          <p:nvPr>
            <p:ph type="title"/>
          </p:nvPr>
        </p:nvSpPr>
        <p:spPr>
          <a:xfrm>
            <a:off x="958051" y="194898"/>
            <a:ext cx="4941899" cy="478639"/>
          </a:xfrm>
        </p:spPr>
        <p:txBody>
          <a:bodyPr>
            <a:normAutofit fontScale="90000"/>
          </a:bodyPr>
          <a:lstStyle/>
          <a:p>
            <a:pPr algn="ctr"/>
            <a:r>
              <a:rPr lang="fr-FR" dirty="0"/>
              <a:t>LE PROGRAMME DU WEEKEND</a:t>
            </a:r>
          </a:p>
        </p:txBody>
      </p:sp>
      <p:sp>
        <p:nvSpPr>
          <p:cNvPr id="3" name="ZoneTexte 2">
            <a:extLst>
              <a:ext uri="{FF2B5EF4-FFF2-40B4-BE49-F238E27FC236}">
                <a16:creationId xmlns:a16="http://schemas.microsoft.com/office/drawing/2014/main" id="{852A8EDC-F1A4-0841-992A-F99C279F4382}"/>
              </a:ext>
            </a:extLst>
          </p:cNvPr>
          <p:cNvSpPr txBox="1"/>
          <p:nvPr/>
        </p:nvSpPr>
        <p:spPr>
          <a:xfrm>
            <a:off x="1954077" y="991483"/>
            <a:ext cx="231826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a:t>VENDREDI 03 AVRIL</a:t>
            </a:r>
          </a:p>
        </p:txBody>
      </p:sp>
      <p:sp>
        <p:nvSpPr>
          <p:cNvPr id="4" name="ZoneTexte 3">
            <a:extLst>
              <a:ext uri="{FF2B5EF4-FFF2-40B4-BE49-F238E27FC236}">
                <a16:creationId xmlns:a16="http://schemas.microsoft.com/office/drawing/2014/main" id="{3A919283-4537-7B4E-943F-35B19E9137FF}"/>
              </a:ext>
            </a:extLst>
          </p:cNvPr>
          <p:cNvSpPr txBox="1"/>
          <p:nvPr/>
        </p:nvSpPr>
        <p:spPr>
          <a:xfrm>
            <a:off x="2503052" y="1604173"/>
            <a:ext cx="4089991" cy="2754600"/>
          </a:xfrm>
          <a:prstGeom prst="rect">
            <a:avLst/>
          </a:prstGeom>
          <a:noFill/>
        </p:spPr>
        <p:txBody>
          <a:bodyPr wrap="square" rtlCol="0">
            <a:spAutoFit/>
          </a:bodyPr>
          <a:lstStyle/>
          <a:p>
            <a:r>
              <a:rPr lang="fr-FR" sz="1600" dirty="0"/>
              <a:t>DÈS 19H30 – RETROUVAILLES</a:t>
            </a:r>
          </a:p>
          <a:p>
            <a:r>
              <a:rPr lang="fr-FR" sz="1400" i="1" dirty="0"/>
              <a:t>AU QUAI - 4 Place Saint-Nicolas, 89000 Auxerre</a:t>
            </a:r>
          </a:p>
          <a:p>
            <a:endParaRPr lang="fr-FR" sz="900" i="1" dirty="0"/>
          </a:p>
          <a:p>
            <a:pPr algn="just"/>
            <a:r>
              <a:rPr lang="fr-FR" sz="1200" dirty="0"/>
              <a:t>Retrouvons-nous dès le vendredi soir autour d'un verre dans un décor de bar clandestin au Quai (</a:t>
            </a:r>
            <a:r>
              <a:rPr lang="fr-FR" sz="1200" u="sng" dirty="0">
                <a:hlinkClick r:id="rId2"/>
              </a:rPr>
              <a:t>https://www.lequai-auxerre.com/</a:t>
            </a:r>
            <a:r>
              <a:rPr lang="fr-FR" sz="1200" dirty="0"/>
              <a:t>).  C’est sur les bords de l’Yonne, au cœur du quartier historique de La Marine que notre équipe vous accueille. Dans une ambiance « Brasserie », sur la place Saint Nicolas, venez goûter au plaisir d’une bonne table dans un cadre cordial et chaleureux.</a:t>
            </a:r>
          </a:p>
          <a:p>
            <a:pPr algn="just"/>
            <a:r>
              <a:rPr lang="fr-FR" sz="1200" dirty="0"/>
              <a:t>Chaque participant prend en charge ses consommations.</a:t>
            </a:r>
          </a:p>
        </p:txBody>
      </p:sp>
      <p:pic>
        <p:nvPicPr>
          <p:cNvPr id="8" name="Image 7" descr="Résultat de recherche d'images pour &quot;le quai AUxerre&quot;">
            <a:extLst>
              <a:ext uri="{FF2B5EF4-FFF2-40B4-BE49-F238E27FC236}">
                <a16:creationId xmlns:a16="http://schemas.microsoft.com/office/drawing/2014/main" id="{A54A042A-7FFA-2149-ACF6-3D647FEDF176}"/>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77833" y="2889371"/>
            <a:ext cx="1969135" cy="1223645"/>
          </a:xfrm>
          <a:prstGeom prst="rect">
            <a:avLst/>
          </a:prstGeom>
          <a:ln>
            <a:noFill/>
          </a:ln>
          <a:effectLst>
            <a:softEdge rad="112500"/>
          </a:effectLst>
        </p:spPr>
      </p:pic>
      <p:sp>
        <p:nvSpPr>
          <p:cNvPr id="9" name="ZoneTexte 8">
            <a:extLst>
              <a:ext uri="{FF2B5EF4-FFF2-40B4-BE49-F238E27FC236}">
                <a16:creationId xmlns:a16="http://schemas.microsoft.com/office/drawing/2014/main" id="{4B7D776A-6BE0-FF4A-B6E4-E89CF6D3C4D7}"/>
              </a:ext>
            </a:extLst>
          </p:cNvPr>
          <p:cNvSpPr txBox="1"/>
          <p:nvPr/>
        </p:nvSpPr>
        <p:spPr>
          <a:xfrm>
            <a:off x="2088729" y="4469136"/>
            <a:ext cx="204895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a:t>SAMEDI 04 AVRIL</a:t>
            </a:r>
          </a:p>
        </p:txBody>
      </p:sp>
      <p:sp>
        <p:nvSpPr>
          <p:cNvPr id="10" name="ZoneTexte 9">
            <a:extLst>
              <a:ext uri="{FF2B5EF4-FFF2-40B4-BE49-F238E27FC236}">
                <a16:creationId xmlns:a16="http://schemas.microsoft.com/office/drawing/2014/main" id="{1D8171A8-F29B-A645-AC02-E4E34C7C0551}"/>
              </a:ext>
            </a:extLst>
          </p:cNvPr>
          <p:cNvSpPr txBox="1"/>
          <p:nvPr/>
        </p:nvSpPr>
        <p:spPr>
          <a:xfrm>
            <a:off x="458056" y="5043652"/>
            <a:ext cx="4089991" cy="2569934"/>
          </a:xfrm>
          <a:prstGeom prst="rect">
            <a:avLst/>
          </a:prstGeom>
          <a:noFill/>
        </p:spPr>
        <p:txBody>
          <a:bodyPr wrap="square" rtlCol="0">
            <a:spAutoFit/>
          </a:bodyPr>
          <a:lstStyle/>
          <a:p>
            <a:r>
              <a:rPr lang="fr-FR" sz="1600" dirty="0"/>
              <a:t>10h15-12h – VISITE DU SITE YOPLAIT</a:t>
            </a:r>
          </a:p>
          <a:p>
            <a:r>
              <a:rPr lang="fr-FR" sz="1600" i="1" dirty="0"/>
              <a:t>Rue d'Auxerre, 89470 </a:t>
            </a:r>
            <a:r>
              <a:rPr lang="fr-FR" sz="1600" i="1" dirty="0" err="1"/>
              <a:t>Monéteau</a:t>
            </a:r>
            <a:endParaRPr lang="fr-FR" sz="1400" i="1" dirty="0"/>
          </a:p>
          <a:p>
            <a:endParaRPr lang="fr-FR" sz="900" dirty="0"/>
          </a:p>
          <a:p>
            <a:pPr algn="just"/>
            <a:r>
              <a:rPr lang="fr-FR" sz="1200" dirty="0" err="1"/>
              <a:t>Monéteau</a:t>
            </a:r>
            <a:r>
              <a:rPr lang="fr-FR" sz="1200" dirty="0"/>
              <a:t> est l'un des trois sites de production de la marque. L'usine produit du yaourt à boire, des petits Suisses et de la crème fraîche. A </a:t>
            </a:r>
            <a:r>
              <a:rPr lang="fr-FR" sz="1200" dirty="0" err="1"/>
              <a:t>Monéteau</a:t>
            </a:r>
            <a:r>
              <a:rPr lang="fr-FR" sz="1200" dirty="0"/>
              <a:t>, on ne fabrique pas que du yaourt ou de la crème. C'est toute la chaîne : le petit pot et la bouteille sont élaborés sur place.</a:t>
            </a:r>
            <a:endParaRPr lang="fr-FR" sz="1050" dirty="0"/>
          </a:p>
          <a:p>
            <a:pPr algn="just"/>
            <a:r>
              <a:rPr lang="fr-FR" sz="1200" dirty="0"/>
              <a:t>Les conditions habituelles seront de mise pour la visite de ce site industriel : inscription préalable, présentation de la carte d’identité,  pas de photos sur place.</a:t>
            </a:r>
            <a:endParaRPr lang="fr-FR" sz="1050" dirty="0"/>
          </a:p>
        </p:txBody>
      </p:sp>
      <p:pic>
        <p:nvPicPr>
          <p:cNvPr id="11" name="Image 10">
            <a:extLst>
              <a:ext uri="{FF2B5EF4-FFF2-40B4-BE49-F238E27FC236}">
                <a16:creationId xmlns:a16="http://schemas.microsoft.com/office/drawing/2014/main" id="{EC62E5CD-8B45-934A-8975-686AB14F66C1}"/>
              </a:ext>
            </a:extLst>
          </p:cNvPr>
          <p:cNvPicPr/>
          <p:nvPr/>
        </p:nvPicPr>
        <p:blipFill>
          <a:blip r:embed="rId4">
            <a:extLst>
              <a:ext uri="{28A0092B-C50C-407E-A947-70E740481C1C}">
                <a14:useLocalDpi xmlns:a14="http://schemas.microsoft.com/office/drawing/2010/main"/>
              </a:ext>
            </a:extLst>
          </a:blip>
          <a:stretch>
            <a:fillRect/>
          </a:stretch>
        </p:blipFill>
        <p:spPr>
          <a:xfrm>
            <a:off x="4623729" y="6606129"/>
            <a:ext cx="2131707" cy="1182484"/>
          </a:xfrm>
          <a:prstGeom prst="rect">
            <a:avLst/>
          </a:prstGeom>
          <a:ln>
            <a:noFill/>
          </a:ln>
          <a:effectLst>
            <a:softEdge rad="112500"/>
          </a:effectLst>
        </p:spPr>
      </p:pic>
      <p:pic>
        <p:nvPicPr>
          <p:cNvPr id="7" name="Image 6">
            <a:extLst>
              <a:ext uri="{FF2B5EF4-FFF2-40B4-BE49-F238E27FC236}">
                <a16:creationId xmlns:a16="http://schemas.microsoft.com/office/drawing/2014/main" id="{E63C4406-683E-B546-BE37-83168689434A}"/>
              </a:ext>
            </a:extLst>
          </p:cNvPr>
          <p:cNvPicPr>
            <a:picLocks noChangeAspect="1"/>
          </p:cNvPicPr>
          <p:nvPr/>
        </p:nvPicPr>
        <p:blipFill>
          <a:blip r:embed="rId5"/>
          <a:stretch>
            <a:fillRect/>
          </a:stretch>
        </p:blipFill>
        <p:spPr>
          <a:xfrm>
            <a:off x="4623729" y="5043652"/>
            <a:ext cx="2138114" cy="1421063"/>
          </a:xfrm>
          <a:prstGeom prst="rect">
            <a:avLst/>
          </a:prstGeom>
          <a:ln>
            <a:noFill/>
          </a:ln>
          <a:effectLst>
            <a:softEdge rad="112500"/>
          </a:effectLst>
        </p:spPr>
      </p:pic>
      <p:sp>
        <p:nvSpPr>
          <p:cNvPr id="13" name="ZoneTexte 12">
            <a:extLst>
              <a:ext uri="{FF2B5EF4-FFF2-40B4-BE49-F238E27FC236}">
                <a16:creationId xmlns:a16="http://schemas.microsoft.com/office/drawing/2014/main" id="{49728981-F987-4646-B47F-874E57A0AC8B}"/>
              </a:ext>
            </a:extLst>
          </p:cNvPr>
          <p:cNvSpPr txBox="1"/>
          <p:nvPr/>
        </p:nvSpPr>
        <p:spPr>
          <a:xfrm>
            <a:off x="2665445" y="8140592"/>
            <a:ext cx="4089991" cy="2677656"/>
          </a:xfrm>
          <a:prstGeom prst="rect">
            <a:avLst/>
          </a:prstGeom>
          <a:noFill/>
        </p:spPr>
        <p:txBody>
          <a:bodyPr wrap="square" rtlCol="0">
            <a:spAutoFit/>
          </a:bodyPr>
          <a:lstStyle/>
          <a:p>
            <a:r>
              <a:rPr lang="fr-FR" sz="1600" dirty="0"/>
              <a:t>10h30-11h30 – VISITE GUIDÉE DES CRYPTES DE L’ABBAYE SAINT GERMAIN</a:t>
            </a:r>
          </a:p>
          <a:p>
            <a:r>
              <a:rPr lang="fr-FR" sz="1600" i="1" dirty="0"/>
              <a:t>2 bis, Place Saint-Germain, 89000 Auxerre</a:t>
            </a:r>
          </a:p>
          <a:p>
            <a:endParaRPr lang="fr-FR" sz="800" i="1" dirty="0"/>
          </a:p>
          <a:p>
            <a:pPr algn="just"/>
            <a:r>
              <a:rPr lang="fr-FR" sz="1200" dirty="0"/>
              <a:t>La crypte est un exemple particulièrement remarquable de l'architecture carolingienne et une des mieux conservées de France. Elle se présente sous la forme d'une confession centrale entourée d'un couloir de circulation rectangulaire. Elle présente un cycle de fresques absolument uniques et remontant au IXème siècle, ce qui fait d'elles les plus antiques de France</a:t>
            </a:r>
            <a:r>
              <a:rPr lang="fr-FR" sz="1000" dirty="0"/>
              <a:t>.</a:t>
            </a:r>
            <a:endParaRPr lang="fr-FR" sz="800" dirty="0"/>
          </a:p>
        </p:txBody>
      </p:sp>
      <p:sp>
        <p:nvSpPr>
          <p:cNvPr id="12" name="ZoneTexte 11">
            <a:extLst>
              <a:ext uri="{FF2B5EF4-FFF2-40B4-BE49-F238E27FC236}">
                <a16:creationId xmlns:a16="http://schemas.microsoft.com/office/drawing/2014/main" id="{CB2D229B-6A3D-234F-A71B-6F903B770FBA}"/>
              </a:ext>
            </a:extLst>
          </p:cNvPr>
          <p:cNvSpPr txBox="1"/>
          <p:nvPr/>
        </p:nvSpPr>
        <p:spPr>
          <a:xfrm>
            <a:off x="2246968" y="7672278"/>
            <a:ext cx="535724" cy="369332"/>
          </a:xfrm>
          <a:prstGeom prst="rect">
            <a:avLst/>
          </a:prstGeom>
          <a:noFill/>
        </p:spPr>
        <p:txBody>
          <a:bodyPr wrap="none" rtlCol="0">
            <a:spAutoFit/>
          </a:bodyPr>
          <a:lstStyle/>
          <a:p>
            <a:r>
              <a:rPr lang="fr-FR" dirty="0"/>
              <a:t>OU</a:t>
            </a:r>
          </a:p>
        </p:txBody>
      </p:sp>
      <p:pic>
        <p:nvPicPr>
          <p:cNvPr id="15" name="Image 14" descr="Résultat de recherche d'images pour &quot;crypte abbaye saint germain d'auxerre&quot;">
            <a:extLst>
              <a:ext uri="{FF2B5EF4-FFF2-40B4-BE49-F238E27FC236}">
                <a16:creationId xmlns:a16="http://schemas.microsoft.com/office/drawing/2014/main" id="{DF13266D-2413-FE42-B716-373410035021}"/>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91122" y="8825172"/>
            <a:ext cx="2474323" cy="1308495"/>
          </a:xfrm>
          <a:prstGeom prst="rect">
            <a:avLst/>
          </a:prstGeom>
          <a:ln>
            <a:noFill/>
          </a:ln>
          <a:effectLst>
            <a:softEdge rad="112500"/>
          </a:effectLst>
        </p:spPr>
      </p:pic>
      <p:sp>
        <p:nvSpPr>
          <p:cNvPr id="17" name="ZoneTexte 16">
            <a:extLst>
              <a:ext uri="{FF2B5EF4-FFF2-40B4-BE49-F238E27FC236}">
                <a16:creationId xmlns:a16="http://schemas.microsoft.com/office/drawing/2014/main" id="{4225B8DA-0401-A84B-969B-3018800FE41A}"/>
              </a:ext>
            </a:extLst>
          </p:cNvPr>
          <p:cNvSpPr txBox="1"/>
          <p:nvPr/>
        </p:nvSpPr>
        <p:spPr>
          <a:xfrm>
            <a:off x="2663614" y="11090737"/>
            <a:ext cx="4089991" cy="830997"/>
          </a:xfrm>
          <a:prstGeom prst="rect">
            <a:avLst/>
          </a:prstGeom>
          <a:noFill/>
        </p:spPr>
        <p:txBody>
          <a:bodyPr wrap="square" rtlCol="0">
            <a:spAutoFit/>
          </a:bodyPr>
          <a:lstStyle/>
          <a:p>
            <a:r>
              <a:rPr lang="fr-FR" sz="1600" dirty="0"/>
              <a:t>12h30 – REPAS AU RESTAURANT L’ERABLE</a:t>
            </a:r>
          </a:p>
          <a:p>
            <a:r>
              <a:rPr lang="fr-FR" sz="1600" i="1" dirty="0"/>
              <a:t>22 rue de la Chapelle, 89470 </a:t>
            </a:r>
            <a:r>
              <a:rPr lang="fr-FR" sz="1600" i="1" dirty="0" err="1"/>
              <a:t>Monéteau</a:t>
            </a:r>
            <a:endParaRPr lang="fr-FR" sz="700" i="1" dirty="0"/>
          </a:p>
        </p:txBody>
      </p:sp>
      <p:pic>
        <p:nvPicPr>
          <p:cNvPr id="6" name="Image 5">
            <a:extLst>
              <a:ext uri="{FF2B5EF4-FFF2-40B4-BE49-F238E27FC236}">
                <a16:creationId xmlns:a16="http://schemas.microsoft.com/office/drawing/2014/main" id="{F9FFF7C1-F9FB-0A4E-9A7B-0A0869910F6D}"/>
              </a:ext>
            </a:extLst>
          </p:cNvPr>
          <p:cNvPicPr>
            <a:picLocks noChangeAspect="1"/>
          </p:cNvPicPr>
          <p:nvPr/>
        </p:nvPicPr>
        <p:blipFill>
          <a:blip r:embed="rId7"/>
          <a:stretch>
            <a:fillRect/>
          </a:stretch>
        </p:blipFill>
        <p:spPr>
          <a:xfrm>
            <a:off x="308395" y="11025824"/>
            <a:ext cx="2239775" cy="895910"/>
          </a:xfrm>
          <a:prstGeom prst="rect">
            <a:avLst/>
          </a:prstGeom>
          <a:ln>
            <a:noFill/>
          </a:ln>
          <a:effectLst>
            <a:softEdge rad="38100"/>
          </a:effectLst>
        </p:spPr>
      </p:pic>
    </p:spTree>
    <p:extLst>
      <p:ext uri="{BB962C8B-B14F-4D97-AF65-F5344CB8AC3E}">
        <p14:creationId xmlns:p14="http://schemas.microsoft.com/office/powerpoint/2010/main" val="330565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29141-BFBA-5B44-A7BF-29650328A692}"/>
              </a:ext>
            </a:extLst>
          </p:cNvPr>
          <p:cNvSpPr>
            <a:spLocks noGrp="1"/>
          </p:cNvSpPr>
          <p:nvPr>
            <p:ph type="title"/>
          </p:nvPr>
        </p:nvSpPr>
        <p:spPr>
          <a:xfrm>
            <a:off x="958051" y="195129"/>
            <a:ext cx="4941899" cy="478639"/>
          </a:xfrm>
        </p:spPr>
        <p:txBody>
          <a:bodyPr>
            <a:normAutofit fontScale="90000"/>
          </a:bodyPr>
          <a:lstStyle/>
          <a:p>
            <a:pPr algn="ctr"/>
            <a:r>
              <a:rPr lang="fr-FR" dirty="0"/>
              <a:t>LE PROGRAMME DU WEEKEND</a:t>
            </a:r>
          </a:p>
        </p:txBody>
      </p:sp>
      <p:sp>
        <p:nvSpPr>
          <p:cNvPr id="4" name="ZoneTexte 3">
            <a:extLst>
              <a:ext uri="{FF2B5EF4-FFF2-40B4-BE49-F238E27FC236}">
                <a16:creationId xmlns:a16="http://schemas.microsoft.com/office/drawing/2014/main" id="{3A919283-4537-7B4E-943F-35B19E9137FF}"/>
              </a:ext>
            </a:extLst>
          </p:cNvPr>
          <p:cNvSpPr txBox="1"/>
          <p:nvPr/>
        </p:nvSpPr>
        <p:spPr>
          <a:xfrm>
            <a:off x="1169285" y="1149320"/>
            <a:ext cx="3031240" cy="1461939"/>
          </a:xfrm>
          <a:prstGeom prst="rect">
            <a:avLst/>
          </a:prstGeom>
          <a:noFill/>
        </p:spPr>
        <p:txBody>
          <a:bodyPr wrap="square" rtlCol="0">
            <a:spAutoFit/>
          </a:bodyPr>
          <a:lstStyle/>
          <a:p>
            <a:r>
              <a:rPr lang="fr-FR" sz="1600" dirty="0"/>
              <a:t>14h30 – TOURNÉE FORESTIÈRE</a:t>
            </a:r>
          </a:p>
          <a:p>
            <a:r>
              <a:rPr lang="fr-FR" sz="1400" i="1" dirty="0"/>
              <a:t>Domaines forestiers Laborde puis </a:t>
            </a:r>
            <a:r>
              <a:rPr lang="fr-FR" sz="1400" i="1" dirty="0" err="1"/>
              <a:t>Coulon</a:t>
            </a:r>
            <a:r>
              <a:rPr lang="fr-FR" sz="1400" i="1" dirty="0"/>
              <a:t> - Auxerre</a:t>
            </a:r>
          </a:p>
          <a:p>
            <a:endParaRPr lang="fr-FR" sz="900" i="1" dirty="0"/>
          </a:p>
          <a:p>
            <a:pPr algn="just"/>
            <a:r>
              <a:rPr lang="fr-FR" sz="1200" dirty="0"/>
              <a:t>Venez découvrir la gestion forestière au travers d’une visite guidée de ces deux domaines.</a:t>
            </a:r>
          </a:p>
        </p:txBody>
      </p:sp>
      <p:sp>
        <p:nvSpPr>
          <p:cNvPr id="10" name="ZoneTexte 9">
            <a:extLst>
              <a:ext uri="{FF2B5EF4-FFF2-40B4-BE49-F238E27FC236}">
                <a16:creationId xmlns:a16="http://schemas.microsoft.com/office/drawing/2014/main" id="{1D8171A8-F29B-A645-AC02-E4E34C7C0551}"/>
              </a:ext>
            </a:extLst>
          </p:cNvPr>
          <p:cNvSpPr txBox="1"/>
          <p:nvPr/>
        </p:nvSpPr>
        <p:spPr>
          <a:xfrm>
            <a:off x="1169285" y="3065748"/>
            <a:ext cx="4089991" cy="1215717"/>
          </a:xfrm>
          <a:prstGeom prst="rect">
            <a:avLst/>
          </a:prstGeom>
          <a:noFill/>
        </p:spPr>
        <p:txBody>
          <a:bodyPr wrap="square" rtlCol="0">
            <a:spAutoFit/>
          </a:bodyPr>
          <a:lstStyle/>
          <a:p>
            <a:r>
              <a:rPr lang="fr-FR" sz="1600" dirty="0"/>
              <a:t>14h30 – VISITE LIBRE D’AUXERRE</a:t>
            </a:r>
          </a:p>
          <a:p>
            <a:endParaRPr lang="fr-FR" sz="900" dirty="0"/>
          </a:p>
          <a:p>
            <a:pPr algn="just"/>
            <a:r>
              <a:rPr lang="fr-FR" sz="1200" dirty="0"/>
              <a:t>Un fascicule vous sera remis pour suivre le parcours fléché de la visite d’Auxerre et vous rejoindrez le groupe au Domaine de </a:t>
            </a:r>
            <a:r>
              <a:rPr lang="fr-FR" sz="1200" dirty="0" err="1"/>
              <a:t>Courtault</a:t>
            </a:r>
            <a:r>
              <a:rPr lang="fr-FR" sz="1200" dirty="0"/>
              <a:t> pour un goûter et une visite du domaine.</a:t>
            </a:r>
          </a:p>
        </p:txBody>
      </p:sp>
      <p:sp>
        <p:nvSpPr>
          <p:cNvPr id="13" name="ZoneTexte 12">
            <a:extLst>
              <a:ext uri="{FF2B5EF4-FFF2-40B4-BE49-F238E27FC236}">
                <a16:creationId xmlns:a16="http://schemas.microsoft.com/office/drawing/2014/main" id="{49728981-F987-4646-B47F-874E57A0AC8B}"/>
              </a:ext>
            </a:extLst>
          </p:cNvPr>
          <p:cNvSpPr txBox="1"/>
          <p:nvPr/>
        </p:nvSpPr>
        <p:spPr>
          <a:xfrm>
            <a:off x="2663613" y="4866939"/>
            <a:ext cx="4089991" cy="2616101"/>
          </a:xfrm>
          <a:prstGeom prst="rect">
            <a:avLst/>
          </a:prstGeom>
          <a:noFill/>
        </p:spPr>
        <p:txBody>
          <a:bodyPr wrap="square" rtlCol="0">
            <a:spAutoFit/>
          </a:bodyPr>
          <a:lstStyle/>
          <a:p>
            <a:r>
              <a:rPr lang="fr-FR" sz="1600" dirty="0"/>
              <a:t>17H – VISITE DU DOMAINE COURTAULT</a:t>
            </a:r>
          </a:p>
          <a:p>
            <a:r>
              <a:rPr lang="fr-FR" sz="1600" i="1" dirty="0"/>
              <a:t>1, route de Montfort 89800 LIGNORELLES</a:t>
            </a:r>
          </a:p>
          <a:p>
            <a:endParaRPr lang="fr-FR" sz="800" i="1" dirty="0"/>
          </a:p>
          <a:p>
            <a:pPr algn="just"/>
            <a:r>
              <a:rPr lang="fr-FR" sz="1200" dirty="0"/>
              <a:t>Le Domaine Jean-Claude </a:t>
            </a:r>
            <a:r>
              <a:rPr lang="fr-FR" sz="1200" dirty="0" err="1"/>
              <a:t>Courtault</a:t>
            </a:r>
            <a:r>
              <a:rPr lang="fr-FR" sz="1200" dirty="0"/>
              <a:t> est une exploitation familiale qui compte aujourd’hui 20 hectares de vignes répartis principalement sur </a:t>
            </a:r>
            <a:r>
              <a:rPr lang="fr-FR" sz="1200" dirty="0" err="1"/>
              <a:t>Lignorelles</a:t>
            </a:r>
            <a:r>
              <a:rPr lang="fr-FR" sz="1200" dirty="0"/>
              <a:t> et Beines. Il produit Petit Chablis, Chablis, Chablis 1er Cru et Chablis Grand Cru.</a:t>
            </a:r>
          </a:p>
          <a:p>
            <a:pPr algn="just"/>
            <a:r>
              <a:rPr lang="fr-FR" sz="1200" dirty="0"/>
              <a:t> </a:t>
            </a:r>
          </a:p>
          <a:p>
            <a:pPr algn="just"/>
            <a:r>
              <a:rPr lang="fr-FR" sz="1200" dirty="0"/>
              <a:t>Un chai et des équipements récents permettent de respecter au mieux les raisins et de vinifier les vins dans les meilleures conditions. </a:t>
            </a:r>
          </a:p>
        </p:txBody>
      </p:sp>
      <p:sp>
        <p:nvSpPr>
          <p:cNvPr id="12" name="ZoneTexte 11">
            <a:extLst>
              <a:ext uri="{FF2B5EF4-FFF2-40B4-BE49-F238E27FC236}">
                <a16:creationId xmlns:a16="http://schemas.microsoft.com/office/drawing/2014/main" id="{CB2D229B-6A3D-234F-A71B-6F903B770FBA}"/>
              </a:ext>
            </a:extLst>
          </p:cNvPr>
          <p:cNvSpPr txBox="1"/>
          <p:nvPr/>
        </p:nvSpPr>
        <p:spPr>
          <a:xfrm>
            <a:off x="2395752" y="2638950"/>
            <a:ext cx="535724" cy="369332"/>
          </a:xfrm>
          <a:prstGeom prst="rect">
            <a:avLst/>
          </a:prstGeom>
          <a:noFill/>
        </p:spPr>
        <p:txBody>
          <a:bodyPr wrap="none" rtlCol="0">
            <a:spAutoFit/>
          </a:bodyPr>
          <a:lstStyle/>
          <a:p>
            <a:r>
              <a:rPr lang="fr-FR" dirty="0"/>
              <a:t>OU</a:t>
            </a:r>
          </a:p>
        </p:txBody>
      </p:sp>
      <p:sp>
        <p:nvSpPr>
          <p:cNvPr id="17" name="ZoneTexte 16">
            <a:extLst>
              <a:ext uri="{FF2B5EF4-FFF2-40B4-BE49-F238E27FC236}">
                <a16:creationId xmlns:a16="http://schemas.microsoft.com/office/drawing/2014/main" id="{4225B8DA-0401-A84B-969B-3018800FE41A}"/>
              </a:ext>
            </a:extLst>
          </p:cNvPr>
          <p:cNvSpPr txBox="1"/>
          <p:nvPr/>
        </p:nvSpPr>
        <p:spPr>
          <a:xfrm>
            <a:off x="2684905" y="8104340"/>
            <a:ext cx="4089991" cy="1077218"/>
          </a:xfrm>
          <a:prstGeom prst="rect">
            <a:avLst/>
          </a:prstGeom>
          <a:noFill/>
        </p:spPr>
        <p:txBody>
          <a:bodyPr wrap="square" rtlCol="0">
            <a:spAutoFit/>
          </a:bodyPr>
          <a:lstStyle/>
          <a:p>
            <a:r>
              <a:rPr lang="fr-FR" sz="1600" dirty="0"/>
              <a:t>19h30 – SOIRÉE DE GALA au Château de </a:t>
            </a:r>
            <a:r>
              <a:rPr lang="fr-FR" sz="1600" dirty="0" err="1"/>
              <a:t>Villefargeau</a:t>
            </a:r>
            <a:endParaRPr lang="fr-FR" sz="1600" dirty="0"/>
          </a:p>
          <a:p>
            <a:r>
              <a:rPr lang="fr-FR" sz="1600" i="1" dirty="0"/>
              <a:t>1, allée du Château 89240 VILLEFARGEAU</a:t>
            </a:r>
            <a:endParaRPr lang="fr-FR" sz="700" i="1" dirty="0"/>
          </a:p>
        </p:txBody>
      </p:sp>
      <p:pic>
        <p:nvPicPr>
          <p:cNvPr id="18" name="Image 17" descr="Résultat de recherche d'images pour &quot;forêt'auxerre&quot;">
            <a:extLst>
              <a:ext uri="{FF2B5EF4-FFF2-40B4-BE49-F238E27FC236}">
                <a16:creationId xmlns:a16="http://schemas.microsoft.com/office/drawing/2014/main" id="{791A88D8-80C0-8D43-A99E-6F008200C380}"/>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4306677" y="1091459"/>
            <a:ext cx="2272665" cy="1701800"/>
          </a:xfrm>
          <a:prstGeom prst="rect">
            <a:avLst/>
          </a:prstGeom>
          <a:ln>
            <a:noFill/>
          </a:ln>
          <a:effectLst>
            <a:softEdge rad="112500"/>
          </a:effectLst>
        </p:spPr>
      </p:pic>
      <p:pic>
        <p:nvPicPr>
          <p:cNvPr id="20" name="Image 19" descr="Résultat de recherche d'images pour &quot;domaine courtault lignorelles&quot;">
            <a:extLst>
              <a:ext uri="{FF2B5EF4-FFF2-40B4-BE49-F238E27FC236}">
                <a16:creationId xmlns:a16="http://schemas.microsoft.com/office/drawing/2014/main" id="{94DDE1D0-C70C-9644-A620-EDE1931F0A7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59263" y="5149445"/>
            <a:ext cx="2295525" cy="1524000"/>
          </a:xfrm>
          <a:prstGeom prst="rect">
            <a:avLst/>
          </a:prstGeom>
          <a:ln>
            <a:noFill/>
          </a:ln>
          <a:effectLst>
            <a:softEdge rad="112500"/>
          </a:effectLst>
        </p:spPr>
      </p:pic>
      <p:pic>
        <p:nvPicPr>
          <p:cNvPr id="21" name="Image 20" descr="Image associée">
            <a:extLst>
              <a:ext uri="{FF2B5EF4-FFF2-40B4-BE49-F238E27FC236}">
                <a16:creationId xmlns:a16="http://schemas.microsoft.com/office/drawing/2014/main" id="{D6EC4D18-5044-0341-8322-3F00604E8B86}"/>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188745" y="7901204"/>
            <a:ext cx="2328545" cy="1549400"/>
          </a:xfrm>
          <a:prstGeom prst="rect">
            <a:avLst/>
          </a:prstGeom>
          <a:ln>
            <a:noFill/>
          </a:ln>
          <a:effectLst>
            <a:softEdge rad="112500"/>
          </a:effectLst>
        </p:spPr>
      </p:pic>
      <p:sp>
        <p:nvSpPr>
          <p:cNvPr id="22" name="ZoneTexte 21">
            <a:extLst>
              <a:ext uri="{FF2B5EF4-FFF2-40B4-BE49-F238E27FC236}">
                <a16:creationId xmlns:a16="http://schemas.microsoft.com/office/drawing/2014/main" id="{45D9D57F-C93A-8F40-AE3D-4DF60704C6B4}"/>
              </a:ext>
            </a:extLst>
          </p:cNvPr>
          <p:cNvSpPr txBox="1"/>
          <p:nvPr/>
        </p:nvSpPr>
        <p:spPr>
          <a:xfrm>
            <a:off x="1905186" y="9846578"/>
            <a:ext cx="244971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a:t>DIMANCHE 05 AVRIL</a:t>
            </a:r>
          </a:p>
        </p:txBody>
      </p:sp>
      <p:sp>
        <p:nvSpPr>
          <p:cNvPr id="23" name="ZoneTexte 22">
            <a:extLst>
              <a:ext uri="{FF2B5EF4-FFF2-40B4-BE49-F238E27FC236}">
                <a16:creationId xmlns:a16="http://schemas.microsoft.com/office/drawing/2014/main" id="{4262E6C5-2DD8-8142-B9A5-EF1269D7A566}"/>
              </a:ext>
            </a:extLst>
          </p:cNvPr>
          <p:cNvSpPr txBox="1"/>
          <p:nvPr/>
        </p:nvSpPr>
        <p:spPr>
          <a:xfrm>
            <a:off x="1353018" y="10610513"/>
            <a:ext cx="4089991" cy="830997"/>
          </a:xfrm>
          <a:prstGeom prst="rect">
            <a:avLst/>
          </a:prstGeom>
          <a:noFill/>
        </p:spPr>
        <p:txBody>
          <a:bodyPr wrap="square" rtlCol="0">
            <a:spAutoFit/>
          </a:bodyPr>
          <a:lstStyle/>
          <a:p>
            <a:r>
              <a:rPr lang="fr-FR" sz="1600" dirty="0"/>
              <a:t>10h – ASSEMBLÉE GÉNÉRALE</a:t>
            </a:r>
          </a:p>
          <a:p>
            <a:endParaRPr lang="fr-FR" sz="1600" dirty="0"/>
          </a:p>
          <a:p>
            <a:r>
              <a:rPr lang="fr-FR" sz="1600" dirty="0"/>
              <a:t>12h30 - BRUNCH</a:t>
            </a:r>
          </a:p>
        </p:txBody>
      </p:sp>
    </p:spTree>
    <p:extLst>
      <p:ext uri="{BB962C8B-B14F-4D97-AF65-F5344CB8AC3E}">
        <p14:creationId xmlns:p14="http://schemas.microsoft.com/office/powerpoint/2010/main" val="2182303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4CB7D-5D0F-A84E-8AF9-559185DF575A}"/>
              </a:ext>
            </a:extLst>
          </p:cNvPr>
          <p:cNvSpPr>
            <a:spLocks noGrp="1"/>
          </p:cNvSpPr>
          <p:nvPr>
            <p:ph type="title"/>
          </p:nvPr>
        </p:nvSpPr>
        <p:spPr>
          <a:xfrm>
            <a:off x="1586701" y="252279"/>
            <a:ext cx="3684599" cy="476384"/>
          </a:xfrm>
        </p:spPr>
        <p:txBody>
          <a:bodyPr>
            <a:normAutofit fontScale="90000"/>
          </a:bodyPr>
          <a:lstStyle/>
          <a:p>
            <a:r>
              <a:rPr lang="fr-FR" dirty="0"/>
              <a:t>BULLETIN D’INSCRIPTION</a:t>
            </a:r>
          </a:p>
        </p:txBody>
      </p:sp>
      <p:graphicFrame>
        <p:nvGraphicFramePr>
          <p:cNvPr id="6" name="Tableau 5">
            <a:extLst>
              <a:ext uri="{FF2B5EF4-FFF2-40B4-BE49-F238E27FC236}">
                <a16:creationId xmlns:a16="http://schemas.microsoft.com/office/drawing/2014/main" id="{F20CDC0A-1795-1C47-B135-B518A464B2A8}"/>
              </a:ext>
            </a:extLst>
          </p:cNvPr>
          <p:cNvGraphicFramePr>
            <a:graphicFrameLocks noGrp="1"/>
          </p:cNvGraphicFramePr>
          <p:nvPr>
            <p:extLst>
              <p:ext uri="{D42A27DB-BD31-4B8C-83A1-F6EECF244321}">
                <p14:modId xmlns:p14="http://schemas.microsoft.com/office/powerpoint/2010/main" val="358678177"/>
              </p:ext>
            </p:extLst>
          </p:nvPr>
        </p:nvGraphicFramePr>
        <p:xfrm>
          <a:off x="1328738" y="1311039"/>
          <a:ext cx="4943475" cy="731520"/>
        </p:xfrm>
        <a:graphic>
          <a:graphicData uri="http://schemas.openxmlformats.org/drawingml/2006/table">
            <a:tbl>
              <a:tblPr firstRow="1" firstCol="1" bandRow="1">
                <a:tableStyleId>{8799B23B-EC83-4686-B30A-512413B5E67A}</a:tableStyleId>
              </a:tblPr>
              <a:tblGrid>
                <a:gridCol w="3050385">
                  <a:extLst>
                    <a:ext uri="{9D8B030D-6E8A-4147-A177-3AD203B41FA5}">
                      <a16:colId xmlns:a16="http://schemas.microsoft.com/office/drawing/2014/main" val="3793775431"/>
                    </a:ext>
                  </a:extLst>
                </a:gridCol>
                <a:gridCol w="1893090">
                  <a:extLst>
                    <a:ext uri="{9D8B030D-6E8A-4147-A177-3AD203B41FA5}">
                      <a16:colId xmlns:a16="http://schemas.microsoft.com/office/drawing/2014/main" val="738981684"/>
                    </a:ext>
                  </a:extLst>
                </a:gridCol>
              </a:tblGrid>
              <a:tr h="181887">
                <a:tc gridSpan="2">
                  <a:txBody>
                    <a:bodyPr/>
                    <a:lstStyle/>
                    <a:p>
                      <a:pPr>
                        <a:spcAft>
                          <a:spcPts val="0"/>
                        </a:spcAft>
                      </a:pPr>
                      <a:r>
                        <a:rPr lang="fr-FR" sz="1200">
                          <a:effectLst/>
                        </a:rPr>
                        <a:t>Prénom NOM :</a:t>
                      </a:r>
                      <a:endParaRPr lang="fr-FR" sz="12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49481" marR="49481" marT="0" marB="0" anchor="ctr"/>
                </a:tc>
                <a:tc hMerge="1">
                  <a:txBody>
                    <a:bodyPr/>
                    <a:lstStyle/>
                    <a:p>
                      <a:endParaRPr lang="fr-FR"/>
                    </a:p>
                  </a:txBody>
                  <a:tcPr/>
                </a:tc>
                <a:extLst>
                  <a:ext uri="{0D108BD9-81ED-4DB2-BD59-A6C34878D82A}">
                    <a16:rowId xmlns:a16="http://schemas.microsoft.com/office/drawing/2014/main" val="4031243774"/>
                  </a:ext>
                </a:extLst>
              </a:tr>
              <a:tr h="181887">
                <a:tc gridSpan="2">
                  <a:txBody>
                    <a:bodyPr/>
                    <a:lstStyle/>
                    <a:p>
                      <a:pPr>
                        <a:spcAft>
                          <a:spcPts val="0"/>
                        </a:spcAft>
                      </a:pPr>
                      <a:r>
                        <a:rPr lang="fr-FR" sz="1200" dirty="0">
                          <a:effectLst/>
                        </a:rPr>
                        <a:t>Adresse :</a:t>
                      </a:r>
                      <a:endParaRPr lang="fr-FR" sz="1200" dirty="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49481" marR="49481" marT="0" marB="0" anchor="ctr"/>
                </a:tc>
                <a:tc hMerge="1">
                  <a:txBody>
                    <a:bodyPr/>
                    <a:lstStyle/>
                    <a:p>
                      <a:endParaRPr lang="fr-FR"/>
                    </a:p>
                  </a:txBody>
                  <a:tcPr/>
                </a:tc>
                <a:extLst>
                  <a:ext uri="{0D108BD9-81ED-4DB2-BD59-A6C34878D82A}">
                    <a16:rowId xmlns:a16="http://schemas.microsoft.com/office/drawing/2014/main" val="3702155693"/>
                  </a:ext>
                </a:extLst>
              </a:tr>
              <a:tr h="181887">
                <a:tc>
                  <a:txBody>
                    <a:bodyPr/>
                    <a:lstStyle/>
                    <a:p>
                      <a:pPr>
                        <a:spcAft>
                          <a:spcPts val="0"/>
                        </a:spcAft>
                      </a:pPr>
                      <a:r>
                        <a:rPr lang="fr-FR" sz="1200">
                          <a:effectLst/>
                        </a:rPr>
                        <a:t>Email :</a:t>
                      </a:r>
                      <a:endParaRPr lang="fr-FR" sz="12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49481" marR="49481" marT="0" marB="0" anchor="ctr"/>
                </a:tc>
                <a:tc>
                  <a:txBody>
                    <a:bodyPr/>
                    <a:lstStyle/>
                    <a:p>
                      <a:pPr>
                        <a:spcAft>
                          <a:spcPts val="0"/>
                        </a:spcAft>
                      </a:pPr>
                      <a:r>
                        <a:rPr lang="fr-FR" sz="1200">
                          <a:effectLst/>
                        </a:rPr>
                        <a:t>Tél : </a:t>
                      </a:r>
                      <a:endParaRPr lang="fr-FR" sz="12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49481" marR="49481" marT="0" marB="0" anchor="ctr"/>
                </a:tc>
                <a:extLst>
                  <a:ext uri="{0D108BD9-81ED-4DB2-BD59-A6C34878D82A}">
                    <a16:rowId xmlns:a16="http://schemas.microsoft.com/office/drawing/2014/main" val="2153305781"/>
                  </a:ext>
                </a:extLst>
              </a:tr>
              <a:tr h="181887">
                <a:tc gridSpan="2">
                  <a:txBody>
                    <a:bodyPr/>
                    <a:lstStyle/>
                    <a:p>
                      <a:pPr>
                        <a:spcAft>
                          <a:spcPts val="0"/>
                        </a:spcAft>
                      </a:pPr>
                      <a:r>
                        <a:rPr lang="fr-FR" sz="1200" dirty="0" err="1">
                          <a:effectLst/>
                        </a:rPr>
                        <a:t>Conjoint-e</a:t>
                      </a:r>
                      <a:r>
                        <a:rPr lang="fr-FR" sz="1200" dirty="0">
                          <a:effectLst/>
                        </a:rPr>
                        <a:t> Prénom NOM :</a:t>
                      </a:r>
                      <a:endParaRPr lang="fr-FR" sz="1200" dirty="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49481" marR="49481" marT="0" marB="0" anchor="ctr"/>
                </a:tc>
                <a:tc hMerge="1">
                  <a:txBody>
                    <a:bodyPr/>
                    <a:lstStyle/>
                    <a:p>
                      <a:endParaRPr lang="fr-FR"/>
                    </a:p>
                  </a:txBody>
                  <a:tcPr/>
                </a:tc>
                <a:extLst>
                  <a:ext uri="{0D108BD9-81ED-4DB2-BD59-A6C34878D82A}">
                    <a16:rowId xmlns:a16="http://schemas.microsoft.com/office/drawing/2014/main" val="3309515204"/>
                  </a:ext>
                </a:extLst>
              </a:tr>
            </a:tbl>
          </a:graphicData>
        </a:graphic>
      </p:graphicFrame>
      <p:graphicFrame>
        <p:nvGraphicFramePr>
          <p:cNvPr id="7" name="Tableau 6">
            <a:extLst>
              <a:ext uri="{FF2B5EF4-FFF2-40B4-BE49-F238E27FC236}">
                <a16:creationId xmlns:a16="http://schemas.microsoft.com/office/drawing/2014/main" id="{1B73F001-6F1C-5340-94C4-E68404E4F02A}"/>
              </a:ext>
            </a:extLst>
          </p:cNvPr>
          <p:cNvGraphicFramePr>
            <a:graphicFrameLocks noGrp="1"/>
          </p:cNvGraphicFramePr>
          <p:nvPr>
            <p:extLst>
              <p:ext uri="{D42A27DB-BD31-4B8C-83A1-F6EECF244321}">
                <p14:modId xmlns:p14="http://schemas.microsoft.com/office/powerpoint/2010/main" val="2354179000"/>
              </p:ext>
            </p:extLst>
          </p:nvPr>
        </p:nvGraphicFramePr>
        <p:xfrm>
          <a:off x="328613" y="2451959"/>
          <a:ext cx="6357936" cy="6034817"/>
        </p:xfrm>
        <a:graphic>
          <a:graphicData uri="http://schemas.openxmlformats.org/drawingml/2006/table">
            <a:tbl>
              <a:tblPr firstRow="1" firstCol="1" bandRow="1">
                <a:tableStyleId>{8799B23B-EC83-4686-B30A-512413B5E67A}</a:tableStyleId>
              </a:tblPr>
              <a:tblGrid>
                <a:gridCol w="1521818">
                  <a:extLst>
                    <a:ext uri="{9D8B030D-6E8A-4147-A177-3AD203B41FA5}">
                      <a16:colId xmlns:a16="http://schemas.microsoft.com/office/drawing/2014/main" val="240513969"/>
                    </a:ext>
                  </a:extLst>
                </a:gridCol>
                <a:gridCol w="730138">
                  <a:extLst>
                    <a:ext uri="{9D8B030D-6E8A-4147-A177-3AD203B41FA5}">
                      <a16:colId xmlns:a16="http://schemas.microsoft.com/office/drawing/2014/main" val="1601185069"/>
                    </a:ext>
                  </a:extLst>
                </a:gridCol>
                <a:gridCol w="834699">
                  <a:extLst>
                    <a:ext uri="{9D8B030D-6E8A-4147-A177-3AD203B41FA5}">
                      <a16:colId xmlns:a16="http://schemas.microsoft.com/office/drawing/2014/main" val="3467344118"/>
                    </a:ext>
                  </a:extLst>
                </a:gridCol>
                <a:gridCol w="918349">
                  <a:extLst>
                    <a:ext uri="{9D8B030D-6E8A-4147-A177-3AD203B41FA5}">
                      <a16:colId xmlns:a16="http://schemas.microsoft.com/office/drawing/2014/main" val="3043337505"/>
                    </a:ext>
                  </a:extLst>
                </a:gridCol>
                <a:gridCol w="835297">
                  <a:extLst>
                    <a:ext uri="{9D8B030D-6E8A-4147-A177-3AD203B41FA5}">
                      <a16:colId xmlns:a16="http://schemas.microsoft.com/office/drawing/2014/main" val="914709425"/>
                    </a:ext>
                  </a:extLst>
                </a:gridCol>
                <a:gridCol w="835297">
                  <a:extLst>
                    <a:ext uri="{9D8B030D-6E8A-4147-A177-3AD203B41FA5}">
                      <a16:colId xmlns:a16="http://schemas.microsoft.com/office/drawing/2014/main" val="92321786"/>
                    </a:ext>
                  </a:extLst>
                </a:gridCol>
                <a:gridCol w="682338">
                  <a:extLst>
                    <a:ext uri="{9D8B030D-6E8A-4147-A177-3AD203B41FA5}">
                      <a16:colId xmlns:a16="http://schemas.microsoft.com/office/drawing/2014/main" val="2137141292"/>
                    </a:ext>
                  </a:extLst>
                </a:gridCol>
              </a:tblGrid>
              <a:tr h="312515">
                <a:tc>
                  <a:txBody>
                    <a:bodyPr/>
                    <a:lstStyle/>
                    <a:p>
                      <a:pP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b"/>
                </a:tc>
                <a:tc gridSpan="3">
                  <a:txBody>
                    <a:bodyPr/>
                    <a:lstStyle/>
                    <a:p>
                      <a:pPr algn="ctr">
                        <a:spcAft>
                          <a:spcPts val="0"/>
                        </a:spcAft>
                      </a:pPr>
                      <a:r>
                        <a:rPr lang="fr-FR" sz="1200">
                          <a:effectLst/>
                        </a:rPr>
                        <a:t>Inscription</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200">
                          <a:effectLst/>
                        </a:rPr>
                        <a:t>Montant participation</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38500866"/>
                  </a:ext>
                </a:extLst>
              </a:tr>
              <a:tr h="505229">
                <a:tc>
                  <a:txBody>
                    <a:bodyPr/>
                    <a:lstStyle/>
                    <a:p>
                      <a:pPr>
                        <a:spcAft>
                          <a:spcPts val="0"/>
                        </a:spcAft>
                      </a:pPr>
                      <a:r>
                        <a:rPr lang="fr-FR" sz="1200" dirty="0">
                          <a:effectLst/>
                        </a:rPr>
                        <a:t>Cochez la case si oui</a:t>
                      </a:r>
                      <a:endParaRPr lang="fr-FR" sz="1400" dirty="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Cotisant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Non-Cotisant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Accompa-gnant*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Cotisant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Non-Cotisant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Total</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2402623872"/>
                  </a:ext>
                </a:extLst>
              </a:tr>
              <a:tr h="308665">
                <a:tc gridSpan="7">
                  <a:txBody>
                    <a:bodyPr/>
                    <a:lstStyle/>
                    <a:p>
                      <a:pPr algn="ctr">
                        <a:spcAft>
                          <a:spcPts val="0"/>
                        </a:spcAft>
                      </a:pPr>
                      <a:r>
                        <a:rPr lang="fr-FR" sz="1200" dirty="0">
                          <a:effectLst/>
                        </a:rPr>
                        <a:t>Vendredi 03 Avril</a:t>
                      </a:r>
                      <a:endParaRPr lang="fr-FR" sz="1400" dirty="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58543879"/>
                  </a:ext>
                </a:extLst>
              </a:tr>
              <a:tr h="308665">
                <a:tc>
                  <a:txBody>
                    <a:bodyPr/>
                    <a:lstStyle/>
                    <a:p>
                      <a:pPr>
                        <a:spcAft>
                          <a:spcPts val="0"/>
                        </a:spcAft>
                      </a:pPr>
                      <a:r>
                        <a:rPr lang="fr-FR" sz="1200">
                          <a:effectLst/>
                        </a:rPr>
                        <a:t>Le Quai</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gridSpan="2">
                  <a:txBody>
                    <a:bodyPr/>
                    <a:lstStyle/>
                    <a:p>
                      <a:pPr algn="ctr">
                        <a:spcAft>
                          <a:spcPts val="0"/>
                        </a:spcAft>
                      </a:pPr>
                      <a:r>
                        <a:rPr lang="fr-FR" sz="1200">
                          <a:effectLst/>
                        </a:rPr>
                        <a:t>Sur place</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hMerge="1">
                  <a:txBody>
                    <a:bodyPr/>
                    <a:lstStyle/>
                    <a:p>
                      <a:endParaRPr lang="fr-FR"/>
                    </a:p>
                  </a:txBody>
                  <a:tcPr/>
                </a:tc>
                <a:tc>
                  <a:txBody>
                    <a:bodyPr/>
                    <a:lstStyle/>
                    <a:p>
                      <a:pPr algn="ct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3032369652"/>
                  </a:ext>
                </a:extLst>
              </a:tr>
              <a:tr h="308665">
                <a:tc gridSpan="7">
                  <a:txBody>
                    <a:bodyPr/>
                    <a:lstStyle/>
                    <a:p>
                      <a:pPr algn="ctr">
                        <a:spcAft>
                          <a:spcPts val="0"/>
                        </a:spcAft>
                      </a:pPr>
                      <a:r>
                        <a:rPr lang="fr-FR" sz="1200" dirty="0">
                          <a:effectLst/>
                        </a:rPr>
                        <a:t>Samedi 04 Avril</a:t>
                      </a:r>
                      <a:endParaRPr lang="fr-FR" sz="1400" dirty="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05997039"/>
                  </a:ext>
                </a:extLst>
              </a:tr>
              <a:tr h="308665">
                <a:tc>
                  <a:txBody>
                    <a:bodyPr/>
                    <a:lstStyle/>
                    <a:p>
                      <a:pPr>
                        <a:spcAft>
                          <a:spcPts val="0"/>
                        </a:spcAft>
                      </a:pPr>
                      <a:r>
                        <a:rPr lang="fr-FR" sz="1200">
                          <a:effectLst/>
                        </a:rPr>
                        <a:t>Visite Yoplait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Gratuit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Gratuit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3142375604"/>
                  </a:ext>
                </a:extLst>
              </a:tr>
              <a:tr h="505229">
                <a:tc>
                  <a:txBody>
                    <a:bodyPr/>
                    <a:lstStyle/>
                    <a:p>
                      <a:pPr>
                        <a:spcAft>
                          <a:spcPts val="0"/>
                        </a:spcAft>
                      </a:pPr>
                      <a:r>
                        <a:rPr lang="fr-FR" sz="1200">
                          <a:effectLst/>
                        </a:rPr>
                        <a:t>Visite Crypte St Germain</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7€</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7€</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3511389025"/>
                  </a:ext>
                </a:extLst>
              </a:tr>
              <a:tr h="383745">
                <a:tc>
                  <a:txBody>
                    <a:bodyPr/>
                    <a:lstStyle/>
                    <a:p>
                      <a:pPr>
                        <a:spcAft>
                          <a:spcPts val="0"/>
                        </a:spcAft>
                      </a:pPr>
                      <a:r>
                        <a:rPr lang="fr-FR" sz="1200">
                          <a:effectLst/>
                        </a:rPr>
                        <a:t>Repas au CAT l’Ile</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20€</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20€</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402633413"/>
                  </a:ext>
                </a:extLst>
              </a:tr>
              <a:tr h="757843">
                <a:tc>
                  <a:txBody>
                    <a:bodyPr/>
                    <a:lstStyle/>
                    <a:p>
                      <a:pPr>
                        <a:spcAft>
                          <a:spcPts val="0"/>
                        </a:spcAft>
                      </a:pPr>
                      <a:r>
                        <a:rPr lang="fr-FR" sz="1200">
                          <a:effectLst/>
                        </a:rPr>
                        <a:t>Tournée forestière et visite Domaine Courtault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5€</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5€</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1981791513"/>
                  </a:ext>
                </a:extLst>
              </a:tr>
              <a:tr h="757843">
                <a:tc>
                  <a:txBody>
                    <a:bodyPr/>
                    <a:lstStyle/>
                    <a:p>
                      <a:pPr>
                        <a:spcAft>
                          <a:spcPts val="0"/>
                        </a:spcAft>
                      </a:pPr>
                      <a:r>
                        <a:rPr lang="fr-FR" sz="1200">
                          <a:effectLst/>
                        </a:rPr>
                        <a:t>Visite Auxerre et  visite Domaine Courtault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5€</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5€</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4197890041"/>
                  </a:ext>
                </a:extLst>
              </a:tr>
              <a:tr h="383745">
                <a:tc>
                  <a:txBody>
                    <a:bodyPr/>
                    <a:lstStyle/>
                    <a:p>
                      <a:pPr>
                        <a:spcAft>
                          <a:spcPts val="0"/>
                        </a:spcAft>
                      </a:pPr>
                      <a:r>
                        <a:rPr lang="fr-FR" sz="1200" dirty="0">
                          <a:effectLst/>
                        </a:rPr>
                        <a:t>Soirée de Gala</a:t>
                      </a:r>
                      <a:endParaRPr lang="fr-FR" sz="1400" dirty="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50€</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60€</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4288913879"/>
                  </a:ext>
                </a:extLst>
              </a:tr>
              <a:tr h="313798">
                <a:tc gridSpan="7">
                  <a:txBody>
                    <a:bodyPr/>
                    <a:lstStyle/>
                    <a:p>
                      <a:pPr algn="ctr">
                        <a:spcAft>
                          <a:spcPts val="0"/>
                        </a:spcAft>
                      </a:pPr>
                      <a:r>
                        <a:rPr lang="fr-FR" sz="1200" dirty="0">
                          <a:effectLst/>
                        </a:rPr>
                        <a:t>Dimanche 05 Avril</a:t>
                      </a:r>
                      <a:endParaRPr lang="fr-FR" sz="1400" dirty="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4338942"/>
                  </a:ext>
                </a:extLst>
              </a:tr>
              <a:tr h="313798">
                <a:tc>
                  <a:txBody>
                    <a:bodyPr/>
                    <a:lstStyle/>
                    <a:p>
                      <a:pPr>
                        <a:spcAft>
                          <a:spcPts val="0"/>
                        </a:spcAft>
                      </a:pPr>
                      <a:r>
                        <a:rPr lang="fr-FR" sz="1200">
                          <a:effectLst/>
                        </a:rPr>
                        <a:t>AG</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Gratuit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Gratuit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3565745055"/>
                  </a:ext>
                </a:extLst>
              </a:tr>
              <a:tr h="313798">
                <a:tc>
                  <a:txBody>
                    <a:bodyPr/>
                    <a:lstStyle/>
                    <a:p>
                      <a:pPr>
                        <a:spcAft>
                          <a:spcPts val="0"/>
                        </a:spcAft>
                      </a:pPr>
                      <a:r>
                        <a:rPr lang="fr-FR" sz="1200">
                          <a:effectLst/>
                        </a:rPr>
                        <a:t>Brunch</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15€</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15€</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tc>
                  <a:txBody>
                    <a:bodyPr/>
                    <a:lstStyle/>
                    <a:p>
                      <a:pPr algn="ct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nchor="ctr"/>
                </a:tc>
                <a:extLst>
                  <a:ext uri="{0D108BD9-81ED-4DB2-BD59-A6C34878D82A}">
                    <a16:rowId xmlns:a16="http://schemas.microsoft.com/office/drawing/2014/main" val="1984532157"/>
                  </a:ext>
                </a:extLst>
              </a:tr>
              <a:tr h="252614">
                <a:tc>
                  <a:txBody>
                    <a:bodyPr/>
                    <a:lstStyle/>
                    <a:p>
                      <a:pP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tc>
                <a:tc>
                  <a:txBody>
                    <a:bodyPr/>
                    <a:lstStyle/>
                    <a:p>
                      <a:pPr>
                        <a:spcAft>
                          <a:spcPts val="0"/>
                        </a:spcAft>
                      </a:pPr>
                      <a:r>
                        <a:rPr lang="fr-FR" sz="1200" dirty="0">
                          <a:effectLst/>
                        </a:rPr>
                        <a:t> </a:t>
                      </a:r>
                      <a:endParaRPr lang="fr-FR" sz="1400" dirty="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tc>
                <a:tc>
                  <a:txBody>
                    <a:bodyPr/>
                    <a:lstStyle/>
                    <a:p>
                      <a:pP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tc>
                <a:tc>
                  <a:txBody>
                    <a:bodyPr/>
                    <a:lstStyle/>
                    <a:p>
                      <a:pP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tc>
                <a:tc>
                  <a:txBody>
                    <a:bodyPr/>
                    <a:lstStyle/>
                    <a:p>
                      <a:pPr>
                        <a:spcAft>
                          <a:spcPts val="0"/>
                        </a:spcAft>
                      </a:pPr>
                      <a:r>
                        <a:rPr lang="fr-FR" sz="1200">
                          <a:effectLst/>
                        </a:rPr>
                        <a:t> </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tc>
                <a:tc>
                  <a:txBody>
                    <a:bodyPr/>
                    <a:lstStyle/>
                    <a:p>
                      <a:pPr>
                        <a:spcAft>
                          <a:spcPts val="0"/>
                        </a:spcAft>
                      </a:pPr>
                      <a:r>
                        <a:rPr lang="fr-FR" sz="1200">
                          <a:effectLst/>
                        </a:rPr>
                        <a:t>Total</a:t>
                      </a:r>
                      <a:endParaRPr lang="fr-FR" sz="140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tc>
                <a:tc>
                  <a:txBody>
                    <a:bodyPr/>
                    <a:lstStyle/>
                    <a:p>
                      <a:pPr>
                        <a:spcAft>
                          <a:spcPts val="0"/>
                        </a:spcAft>
                      </a:pPr>
                      <a:r>
                        <a:rPr lang="fr-FR" sz="1200" dirty="0">
                          <a:effectLst/>
                        </a:rPr>
                        <a:t> </a:t>
                      </a:r>
                      <a:endParaRPr lang="fr-FR" sz="1400" dirty="0">
                        <a:solidFill>
                          <a:srgbClr val="3C2415"/>
                        </a:solidFill>
                        <a:effectLst/>
                        <a:latin typeface="Corbel" panose="020B0503020204020204" pitchFamily="34" charset="0"/>
                        <a:ea typeface="SimSun" panose="02010600030101010101" pitchFamily="2" charset="-122"/>
                        <a:cs typeface="Times New Roman" panose="02020603050405020304" pitchFamily="18" charset="0"/>
                      </a:endParaRPr>
                    </a:p>
                  </a:txBody>
                  <a:tcPr marL="50173" marR="50173" marT="0" marB="0"/>
                </a:tc>
                <a:extLst>
                  <a:ext uri="{0D108BD9-81ED-4DB2-BD59-A6C34878D82A}">
                    <a16:rowId xmlns:a16="http://schemas.microsoft.com/office/drawing/2014/main" val="1244730110"/>
                  </a:ext>
                </a:extLst>
              </a:tr>
            </a:tbl>
          </a:graphicData>
        </a:graphic>
      </p:graphicFrame>
      <p:sp>
        <p:nvSpPr>
          <p:cNvPr id="8" name="ZoneTexte 7">
            <a:extLst>
              <a:ext uri="{FF2B5EF4-FFF2-40B4-BE49-F238E27FC236}">
                <a16:creationId xmlns:a16="http://schemas.microsoft.com/office/drawing/2014/main" id="{7C9CBDFA-5657-4C49-80B9-17B7046EA695}"/>
              </a:ext>
            </a:extLst>
          </p:cNvPr>
          <p:cNvSpPr txBox="1"/>
          <p:nvPr/>
        </p:nvSpPr>
        <p:spPr>
          <a:xfrm>
            <a:off x="775869" y="8623149"/>
            <a:ext cx="5306261" cy="276999"/>
          </a:xfrm>
          <a:prstGeom prst="rect">
            <a:avLst/>
          </a:prstGeom>
          <a:noFill/>
        </p:spPr>
        <p:txBody>
          <a:bodyPr wrap="none" rtlCol="0">
            <a:spAutoFit/>
          </a:bodyPr>
          <a:lstStyle/>
          <a:p>
            <a:r>
              <a:rPr lang="fr-FR" sz="1200" dirty="0"/>
              <a:t>*l’accompagnant bénéficiera du tarif du membre (cotisant ou non) </a:t>
            </a:r>
          </a:p>
        </p:txBody>
      </p:sp>
      <p:sp>
        <p:nvSpPr>
          <p:cNvPr id="11" name="ZoneTexte 10">
            <a:extLst>
              <a:ext uri="{FF2B5EF4-FFF2-40B4-BE49-F238E27FC236}">
                <a16:creationId xmlns:a16="http://schemas.microsoft.com/office/drawing/2014/main" id="{1685D1D7-9D7B-5B41-BC34-F8B961CC0DB5}"/>
              </a:ext>
            </a:extLst>
          </p:cNvPr>
          <p:cNvSpPr txBox="1"/>
          <p:nvPr/>
        </p:nvSpPr>
        <p:spPr>
          <a:xfrm>
            <a:off x="775869" y="9069719"/>
            <a:ext cx="5910679" cy="2308324"/>
          </a:xfrm>
          <a:prstGeom prst="rect">
            <a:avLst/>
          </a:prstGeom>
          <a:noFill/>
        </p:spPr>
        <p:txBody>
          <a:bodyPr wrap="square" rtlCol="0">
            <a:spAutoFit/>
          </a:bodyPr>
          <a:lstStyle/>
          <a:p>
            <a:pPr algn="ctr"/>
            <a:r>
              <a:rPr lang="fr-FR" sz="1400" b="1" dirty="0"/>
              <a:t>Règlement par chèque à l’ordre de l’ANAENSAIA</a:t>
            </a:r>
          </a:p>
          <a:p>
            <a:pPr algn="ctr"/>
            <a:r>
              <a:rPr lang="fr-FR" sz="1400" dirty="0"/>
              <a:t>Bulletin à retourner accompagné de votre chèque à notre trésorière : </a:t>
            </a:r>
          </a:p>
          <a:p>
            <a:pPr algn="ctr"/>
            <a:r>
              <a:rPr lang="fr-FR" sz="1400" dirty="0"/>
              <a:t>KIM-YEN NGUYEN DAI</a:t>
            </a:r>
          </a:p>
          <a:p>
            <a:pPr algn="ctr"/>
            <a:r>
              <a:rPr lang="fr-FR" sz="1400" dirty="0"/>
              <a:t>9 allée de l'enclumette, 77185 Lognes</a:t>
            </a:r>
            <a:endParaRPr lang="fr-FR" sz="1100" dirty="0"/>
          </a:p>
          <a:p>
            <a:pPr algn="ctr"/>
            <a:endParaRPr lang="fr-FR" sz="1400" dirty="0"/>
          </a:p>
          <a:p>
            <a:pPr algn="ctr"/>
            <a:r>
              <a:rPr lang="fr-FR" sz="1400" b="1" dirty="0"/>
              <a:t>Règlement par carte bancaire sur le site de l’</a:t>
            </a:r>
            <a:r>
              <a:rPr lang="fr-FR" sz="1400" b="1" dirty="0" err="1"/>
              <a:t>Uniagro</a:t>
            </a:r>
            <a:r>
              <a:rPr lang="fr-FR" sz="1400" b="1" dirty="0"/>
              <a:t> </a:t>
            </a:r>
            <a:r>
              <a:rPr lang="fr-FR" sz="1400" dirty="0"/>
              <a:t>:</a:t>
            </a:r>
          </a:p>
          <a:p>
            <a:pPr algn="ctr"/>
            <a:r>
              <a:rPr lang="fr-FR" dirty="0">
                <a:hlinkClick r:id="rId2"/>
              </a:rPr>
              <a:t>https://www.anaensaia.org/shortUrl/fO4s</a:t>
            </a:r>
            <a:endParaRPr lang="fr-FR" dirty="0"/>
          </a:p>
          <a:p>
            <a:pPr algn="ctr"/>
            <a:endParaRPr lang="fr-FR" sz="1400" dirty="0"/>
          </a:p>
          <a:p>
            <a:pPr algn="ctr"/>
            <a:r>
              <a:rPr lang="fr-FR" sz="1400" dirty="0"/>
              <a:t>Plus d’informations via l’événement </a:t>
            </a:r>
            <a:r>
              <a:rPr lang="fr-FR" sz="1400" dirty="0">
                <a:hlinkClick r:id="rId3"/>
              </a:rPr>
              <a:t>Facebook</a:t>
            </a:r>
            <a:endParaRPr lang="fr-FR" sz="1400" dirty="0"/>
          </a:p>
        </p:txBody>
      </p:sp>
      <p:sp>
        <p:nvSpPr>
          <p:cNvPr id="12" name="ZoneTexte 11">
            <a:extLst>
              <a:ext uri="{FF2B5EF4-FFF2-40B4-BE49-F238E27FC236}">
                <a16:creationId xmlns:a16="http://schemas.microsoft.com/office/drawing/2014/main" id="{1E0787E3-5479-3949-8B7A-EB2B2BE9692F}"/>
              </a:ext>
            </a:extLst>
          </p:cNvPr>
          <p:cNvSpPr txBox="1"/>
          <p:nvPr/>
        </p:nvSpPr>
        <p:spPr>
          <a:xfrm>
            <a:off x="1451534" y="11593487"/>
            <a:ext cx="3954929" cy="369332"/>
          </a:xfrm>
          <a:prstGeom prst="rect">
            <a:avLst/>
          </a:prstGeom>
          <a:noFill/>
        </p:spPr>
        <p:txBody>
          <a:bodyPr wrap="none" rtlCol="0">
            <a:spAutoFit/>
          </a:bodyPr>
          <a:lstStyle/>
          <a:p>
            <a:r>
              <a:rPr lang="fr-FR" dirty="0"/>
              <a:t>CONTACT : </a:t>
            </a:r>
            <a:r>
              <a:rPr lang="fr-FR" dirty="0" err="1"/>
              <a:t>anaensaia@uniagro.fr</a:t>
            </a:r>
            <a:endParaRPr lang="fr-FR" dirty="0"/>
          </a:p>
        </p:txBody>
      </p:sp>
    </p:spTree>
    <p:extLst>
      <p:ext uri="{BB962C8B-B14F-4D97-AF65-F5344CB8AC3E}">
        <p14:creationId xmlns:p14="http://schemas.microsoft.com/office/powerpoint/2010/main" val="97852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04E1D1-209A-904C-A205-E891E5487921}"/>
              </a:ext>
            </a:extLst>
          </p:cNvPr>
          <p:cNvSpPr>
            <a:spLocks noGrp="1"/>
          </p:cNvSpPr>
          <p:nvPr>
            <p:ph type="title"/>
          </p:nvPr>
        </p:nvSpPr>
        <p:spPr>
          <a:xfrm>
            <a:off x="1893882" y="223704"/>
            <a:ext cx="3070237" cy="533534"/>
          </a:xfrm>
        </p:spPr>
        <p:txBody>
          <a:bodyPr/>
          <a:lstStyle/>
          <a:p>
            <a:r>
              <a:rPr lang="fr-FR" dirty="0"/>
              <a:t>INFOS PRATIQUES</a:t>
            </a:r>
          </a:p>
        </p:txBody>
      </p:sp>
      <p:sp>
        <p:nvSpPr>
          <p:cNvPr id="4" name="ZoneTexte 3">
            <a:extLst>
              <a:ext uri="{FF2B5EF4-FFF2-40B4-BE49-F238E27FC236}">
                <a16:creationId xmlns:a16="http://schemas.microsoft.com/office/drawing/2014/main" id="{884B623B-B0E5-1C4A-A615-8A8902B2CDBA}"/>
              </a:ext>
            </a:extLst>
          </p:cNvPr>
          <p:cNvSpPr txBox="1"/>
          <p:nvPr/>
        </p:nvSpPr>
        <p:spPr>
          <a:xfrm>
            <a:off x="1085850" y="1228726"/>
            <a:ext cx="5400675" cy="9879628"/>
          </a:xfrm>
          <a:prstGeom prst="rect">
            <a:avLst/>
          </a:prstGeom>
          <a:noFill/>
        </p:spPr>
        <p:txBody>
          <a:bodyPr wrap="square" rtlCol="0">
            <a:spAutoFit/>
          </a:bodyPr>
          <a:lstStyle/>
          <a:p>
            <a:r>
              <a:rPr lang="fr-FR" sz="1200" b="1" u="sng" dirty="0"/>
              <a:t>Quelques pistes pour se loger :</a:t>
            </a:r>
          </a:p>
          <a:p>
            <a:endParaRPr lang="fr-FR" sz="1200" b="1" u="sng" dirty="0"/>
          </a:p>
          <a:p>
            <a:r>
              <a:rPr lang="fr-FR" sz="1200" u="sng" dirty="0"/>
              <a:t>Ibis Styles Auxerre Nord (100€)</a:t>
            </a:r>
            <a:endParaRPr lang="fr-FR" sz="1200" dirty="0"/>
          </a:p>
          <a:p>
            <a:r>
              <a:rPr lang="fr-FR" sz="1200" dirty="0"/>
              <a:t>Carrefour De l’Europe,  89000  AUXERRE</a:t>
            </a:r>
          </a:p>
          <a:p>
            <a:r>
              <a:rPr lang="fr-FR" sz="1200" dirty="0"/>
              <a:t>Tel : +33386949494</a:t>
            </a:r>
          </a:p>
          <a:p>
            <a:r>
              <a:rPr lang="fr-FR" sz="1200" u="sng" dirty="0">
                <a:hlinkClick r:id="rId2"/>
              </a:rPr>
              <a:t>https://www.accorhotels.com/fr/hotel-A1B9-ibis-styles-auxerre-nord/index.shtml?dateIn=2019-10-29&amp;nights=1&amp;compositions=2&amp;stayplus=false</a:t>
            </a:r>
            <a:endParaRPr lang="fr-FR" sz="1200" dirty="0"/>
          </a:p>
          <a:p>
            <a:r>
              <a:rPr lang="fr-FR" sz="1200" dirty="0"/>
              <a:t> </a:t>
            </a:r>
          </a:p>
          <a:p>
            <a:r>
              <a:rPr lang="fr-FR" sz="1200" u="sng" dirty="0"/>
              <a:t>HOTEL DU CYGNE (60€)</a:t>
            </a:r>
            <a:endParaRPr lang="fr-FR" sz="1200" dirty="0"/>
          </a:p>
          <a:p>
            <a:r>
              <a:rPr lang="fr-FR" sz="1200" dirty="0"/>
              <a:t>14 rue du 24 aout. 89000 Auxerre</a:t>
            </a:r>
          </a:p>
          <a:p>
            <a:r>
              <a:rPr lang="fr-FR" sz="1200" dirty="0"/>
              <a:t>Tél. 03 86 52 26 51</a:t>
            </a:r>
          </a:p>
          <a:p>
            <a:r>
              <a:rPr lang="fr-FR" sz="1200" u="sng" dirty="0">
                <a:hlinkClick r:id="rId3"/>
              </a:rPr>
              <a:t>http://www.hotelducygne-auxerre.com</a:t>
            </a:r>
            <a:endParaRPr lang="fr-FR" sz="1200" dirty="0"/>
          </a:p>
          <a:p>
            <a:r>
              <a:rPr lang="fr-FR" sz="1200" dirty="0"/>
              <a:t> </a:t>
            </a:r>
          </a:p>
          <a:p>
            <a:r>
              <a:rPr lang="fr-FR" sz="1200" u="sng" dirty="0"/>
              <a:t>Hôtel du Commerce (60€)</a:t>
            </a:r>
            <a:endParaRPr lang="fr-FR" sz="1200" dirty="0"/>
          </a:p>
          <a:p>
            <a:r>
              <a:rPr lang="fr-FR" sz="1200" dirty="0"/>
              <a:t>5 rue René Schaeffer, 89000 Auxerre</a:t>
            </a:r>
          </a:p>
          <a:p>
            <a:r>
              <a:rPr lang="fr-FR" sz="1200" dirty="0"/>
              <a:t>Tél. 03.86.52.03.16</a:t>
            </a:r>
          </a:p>
          <a:p>
            <a:r>
              <a:rPr lang="fr-FR" sz="1200" u="sng" dirty="0">
                <a:hlinkClick r:id="rId4"/>
              </a:rPr>
              <a:t>http://www.hotelducommerce-auxerre.fr/</a:t>
            </a:r>
            <a:endParaRPr lang="fr-FR" sz="1200" dirty="0"/>
          </a:p>
          <a:p>
            <a:pPr fontAlgn="base"/>
            <a:r>
              <a:rPr lang="fr-FR" sz="1200" dirty="0"/>
              <a:t> </a:t>
            </a:r>
          </a:p>
          <a:p>
            <a:r>
              <a:rPr lang="fr-FR" sz="1200" u="sng" dirty="0"/>
              <a:t>Ibis budget Auxerre Centre (60€)</a:t>
            </a:r>
            <a:endParaRPr lang="fr-FR" sz="1200" dirty="0"/>
          </a:p>
          <a:p>
            <a:r>
              <a:rPr lang="fr-FR" sz="1200" dirty="0"/>
              <a:t>Rue Étienne Dolet, 89000 Auxerre</a:t>
            </a:r>
          </a:p>
          <a:p>
            <a:r>
              <a:rPr lang="fr-FR" sz="1200" dirty="0"/>
              <a:t>Tél. 0 892 70 00 02</a:t>
            </a:r>
          </a:p>
          <a:p>
            <a:r>
              <a:rPr lang="fr-FR" sz="1200" u="sng" dirty="0">
                <a:hlinkClick r:id="rId5"/>
              </a:rPr>
              <a:t>http://www.accorhotels.com</a:t>
            </a:r>
            <a:endParaRPr lang="fr-FR" sz="1200" dirty="0"/>
          </a:p>
          <a:p>
            <a:r>
              <a:rPr lang="fr-FR" sz="1200" dirty="0"/>
              <a:t> </a:t>
            </a:r>
          </a:p>
          <a:p>
            <a:r>
              <a:rPr lang="fr-FR" sz="1200" u="sng" dirty="0" err="1"/>
              <a:t>Hotel</a:t>
            </a:r>
            <a:r>
              <a:rPr lang="fr-FR" sz="1200" u="sng" dirty="0"/>
              <a:t> ibis Auxerre Centre (80€)</a:t>
            </a:r>
            <a:endParaRPr lang="fr-FR" sz="1200" dirty="0"/>
          </a:p>
          <a:p>
            <a:r>
              <a:rPr lang="fr-FR" sz="1200" dirty="0"/>
              <a:t>1 Avenue Jean Jaurès, 89000 Auxerre</a:t>
            </a:r>
          </a:p>
          <a:p>
            <a:r>
              <a:rPr lang="fr-FR" sz="1200" dirty="0"/>
              <a:t>Tél. 03 86 48 30 55</a:t>
            </a:r>
          </a:p>
          <a:p>
            <a:r>
              <a:rPr lang="fr-FR" sz="1200" u="sng" dirty="0">
                <a:hlinkClick r:id="rId5"/>
              </a:rPr>
              <a:t>http://www.accorhotels.com</a:t>
            </a:r>
            <a:endParaRPr lang="fr-FR" sz="1200" u="sng" dirty="0"/>
          </a:p>
          <a:p>
            <a:endParaRPr lang="fr-FR" sz="1200" u="sng" dirty="0"/>
          </a:p>
          <a:p>
            <a:endParaRPr lang="fr-FR" sz="1200" u="sng" dirty="0"/>
          </a:p>
          <a:p>
            <a:pPr fontAlgn="base"/>
            <a:r>
              <a:rPr lang="fr-FR" sz="1200" b="1" dirty="0"/>
              <a:t>Liste des taxis Auxerrois</a:t>
            </a:r>
            <a:endParaRPr lang="fr-FR" sz="1200" dirty="0"/>
          </a:p>
          <a:p>
            <a:pPr fontAlgn="base"/>
            <a:r>
              <a:rPr lang="fr-FR" sz="1200" dirty="0"/>
              <a:t>Ab Taxi. 03 86 48 17 93 - 06 08 26 97 55</a:t>
            </a:r>
          </a:p>
          <a:p>
            <a:pPr fontAlgn="base"/>
            <a:r>
              <a:rPr lang="fr-FR" sz="1200" dirty="0" err="1"/>
              <a:t>Baraffe</a:t>
            </a:r>
            <a:r>
              <a:rPr lang="fr-FR" sz="1200" dirty="0"/>
              <a:t> Alain. 03 86 51 74 35 - 06 79 07 83 69</a:t>
            </a:r>
          </a:p>
          <a:p>
            <a:pPr fontAlgn="base"/>
            <a:r>
              <a:rPr lang="fr-FR" sz="1200" dirty="0"/>
              <a:t>Belaval-Leuret Dominique. 06 09 94 41 17</a:t>
            </a:r>
          </a:p>
          <a:p>
            <a:pPr fontAlgn="base"/>
            <a:r>
              <a:rPr lang="fr-FR" sz="1200" dirty="0" err="1"/>
              <a:t>Cavallo</a:t>
            </a:r>
            <a:r>
              <a:rPr lang="fr-FR" sz="1200" dirty="0"/>
              <a:t> Marie-Rose. 03 86 46 20 00</a:t>
            </a:r>
          </a:p>
          <a:p>
            <a:pPr fontAlgn="base"/>
            <a:r>
              <a:rPr lang="fr-FR" sz="1200" dirty="0" err="1"/>
              <a:t>Chanut</a:t>
            </a:r>
            <a:r>
              <a:rPr lang="fr-FR" sz="1200" dirty="0"/>
              <a:t> </a:t>
            </a:r>
            <a:r>
              <a:rPr lang="fr-FR" sz="1200" dirty="0" err="1"/>
              <a:t>Eric</a:t>
            </a:r>
            <a:r>
              <a:rPr lang="fr-FR" sz="1200" dirty="0"/>
              <a:t>. 06 86 85 99 83</a:t>
            </a:r>
          </a:p>
          <a:p>
            <a:pPr fontAlgn="base"/>
            <a:r>
              <a:rPr lang="fr-FR" sz="1200" dirty="0" err="1"/>
              <a:t>Duverne</a:t>
            </a:r>
            <a:r>
              <a:rPr lang="fr-FR" sz="1200" dirty="0"/>
              <a:t> Laëtitia. 06 61 72 21 21</a:t>
            </a:r>
          </a:p>
          <a:p>
            <a:pPr fontAlgn="base"/>
            <a:r>
              <a:rPr lang="fr-FR" sz="1200" dirty="0"/>
              <a:t>Gutierrez-</a:t>
            </a:r>
            <a:r>
              <a:rPr lang="fr-FR" sz="1200" dirty="0" err="1"/>
              <a:t>Bescou</a:t>
            </a:r>
            <a:r>
              <a:rPr lang="fr-FR" sz="1200" dirty="0"/>
              <a:t>. 06 11 48 70 80</a:t>
            </a:r>
          </a:p>
          <a:p>
            <a:pPr fontAlgn="base"/>
            <a:r>
              <a:rPr lang="fr-FR" sz="1200" dirty="0" err="1"/>
              <a:t>Hybert</a:t>
            </a:r>
            <a:r>
              <a:rPr lang="fr-FR" sz="1200" dirty="0"/>
              <a:t> Didier. 06 79 54 86 26</a:t>
            </a:r>
          </a:p>
          <a:p>
            <a:pPr fontAlgn="base"/>
            <a:r>
              <a:rPr lang="fr-FR" sz="1200" dirty="0" err="1"/>
              <a:t>Jouhaud</a:t>
            </a:r>
            <a:r>
              <a:rPr lang="fr-FR" sz="1200" dirty="0"/>
              <a:t> Pascal. 06 07 17 77 26</a:t>
            </a:r>
          </a:p>
          <a:p>
            <a:pPr fontAlgn="base"/>
            <a:r>
              <a:rPr lang="fr-FR" sz="1200" dirty="0" err="1"/>
              <a:t>Kucukcolak</a:t>
            </a:r>
            <a:r>
              <a:rPr lang="fr-FR" sz="1200" dirty="0"/>
              <a:t> </a:t>
            </a:r>
            <a:r>
              <a:rPr lang="fr-FR" sz="1200" dirty="0" err="1"/>
              <a:t>Bilgehan</a:t>
            </a:r>
            <a:r>
              <a:rPr lang="fr-FR" sz="1200" dirty="0"/>
              <a:t>. 06 76 60 66 06</a:t>
            </a:r>
          </a:p>
          <a:p>
            <a:pPr fontAlgn="base"/>
            <a:r>
              <a:rPr lang="fr-FR" sz="1200" dirty="0" err="1"/>
              <a:t>Kucukcolak</a:t>
            </a:r>
            <a:r>
              <a:rPr lang="fr-FR" sz="1200" dirty="0"/>
              <a:t> Mehmet. 03 86 53 32 91 - 06 78 74 21 54</a:t>
            </a:r>
          </a:p>
          <a:p>
            <a:pPr fontAlgn="base"/>
            <a:r>
              <a:rPr lang="fr-FR" sz="1200" dirty="0" err="1"/>
              <a:t>Lakhouit</a:t>
            </a:r>
            <a:r>
              <a:rPr lang="fr-FR" sz="1200" dirty="0"/>
              <a:t> Mohammed. 03 86 46 20 26 - 06 32 20 37 25</a:t>
            </a:r>
          </a:p>
          <a:p>
            <a:pPr fontAlgn="base"/>
            <a:r>
              <a:rPr lang="fr-FR" sz="1200" dirty="0" err="1"/>
              <a:t>Lheritier</a:t>
            </a:r>
            <a:r>
              <a:rPr lang="fr-FR" sz="1200" dirty="0"/>
              <a:t> Bertrand. 06 07 80 82 25</a:t>
            </a:r>
          </a:p>
          <a:p>
            <a:pPr fontAlgn="base"/>
            <a:r>
              <a:rPr lang="fr-FR" sz="1200" dirty="0"/>
              <a:t>Lods Patrick. 03 86 52 26 05</a:t>
            </a:r>
          </a:p>
          <a:p>
            <a:pPr fontAlgn="base"/>
            <a:r>
              <a:rPr lang="fr-FR" sz="1200" dirty="0" err="1"/>
              <a:t>Marec</a:t>
            </a:r>
            <a:r>
              <a:rPr lang="fr-FR" sz="1200" dirty="0"/>
              <a:t> André. 06 09 65 67 74</a:t>
            </a:r>
          </a:p>
          <a:p>
            <a:pPr fontAlgn="base"/>
            <a:r>
              <a:rPr lang="fr-FR" sz="1200" dirty="0" err="1"/>
              <a:t>Millot</a:t>
            </a:r>
            <a:r>
              <a:rPr lang="fr-FR" sz="1200" dirty="0"/>
              <a:t> Michèle. 06 11 48 70 75</a:t>
            </a:r>
          </a:p>
          <a:p>
            <a:pPr fontAlgn="base"/>
            <a:r>
              <a:rPr lang="fr-FR" sz="1200" dirty="0" err="1"/>
              <a:t>Prempain</a:t>
            </a:r>
            <a:r>
              <a:rPr lang="fr-FR" sz="1200" dirty="0"/>
              <a:t>-Morgane Philippe. 06 80 35 71 34</a:t>
            </a:r>
          </a:p>
          <a:p>
            <a:pPr fontAlgn="base"/>
            <a:r>
              <a:rPr lang="fr-FR" sz="1200" dirty="0"/>
              <a:t>Richard Dominique. 03 86 51 67 90 - 06 71 29 57 44</a:t>
            </a:r>
          </a:p>
          <a:p>
            <a:pPr fontAlgn="base"/>
            <a:r>
              <a:rPr lang="fr-FR" sz="1200" dirty="0" err="1"/>
              <a:t>Sassiat</a:t>
            </a:r>
            <a:r>
              <a:rPr lang="fr-FR" sz="1200" dirty="0"/>
              <a:t> Patrick. 06 11 68 66 28</a:t>
            </a:r>
          </a:p>
          <a:p>
            <a:pPr fontAlgn="base"/>
            <a:r>
              <a:rPr lang="fr-FR" sz="1200" dirty="0"/>
              <a:t>Taxi Ghislaine. 06 09 43 57 03</a:t>
            </a:r>
          </a:p>
        </p:txBody>
      </p:sp>
    </p:spTree>
    <p:extLst>
      <p:ext uri="{BB962C8B-B14F-4D97-AF65-F5344CB8AC3E}">
        <p14:creationId xmlns:p14="http://schemas.microsoft.com/office/powerpoint/2010/main" val="117034173"/>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410</TotalTime>
  <Words>1432</Words>
  <Application>Microsoft Macintosh PowerPoint</Application>
  <PresentationFormat>Grand écran</PresentationFormat>
  <Paragraphs>248</Paragraphs>
  <Slides>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SimSun</vt:lpstr>
      <vt:lpstr>Arial</vt:lpstr>
      <vt:lpstr>Century Gothic</vt:lpstr>
      <vt:lpstr>Corbel</vt:lpstr>
      <vt:lpstr>Times New Roman</vt:lpstr>
      <vt:lpstr>Wingdings 3</vt:lpstr>
      <vt:lpstr>Brin</vt:lpstr>
      <vt:lpstr>Présentation PowerPoint</vt:lpstr>
      <vt:lpstr>LE MOT DU PRESIDENT</vt:lpstr>
      <vt:lpstr>LE PROGRAMME DU WEEKEND</vt:lpstr>
      <vt:lpstr>LE PROGRAMME DU WEEKEND</vt:lpstr>
      <vt:lpstr>BULLETIN D’INSCRIPTION</vt:lpstr>
      <vt:lpstr>INFOS PRATIQUES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Adrien Lacroix</dc:creator>
  <cp:lastModifiedBy>Adrien Lacroix</cp:lastModifiedBy>
  <cp:revision>19</cp:revision>
  <cp:lastPrinted>2020-01-14T20:29:40Z</cp:lastPrinted>
  <dcterms:created xsi:type="dcterms:W3CDTF">2019-10-27T11:41:55Z</dcterms:created>
  <dcterms:modified xsi:type="dcterms:W3CDTF">2020-01-22T18:27:14Z</dcterms:modified>
</cp:coreProperties>
</file>